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Lst>
  <p:sldSz cy="6858000" cx="12192000"/>
  <p:notesSz cx="6858000" cy="1857375"/>
  <p:embeddedFontLst>
    <p:embeddedFont>
      <p:font typeface="IBM Plex Mono SemiBold"/>
      <p:regular r:id="rId51"/>
      <p:bold r:id="rId52"/>
      <p:italic r:id="rId53"/>
      <p:boldItalic r:id="rId54"/>
    </p:embeddedFont>
    <p:embeddedFont>
      <p:font typeface="IBM Plex Mono"/>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59" roundtripDataSignature="AMtx7mhchpPLsxu+wpuJ9xNuLZf6RsBMz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IBMPlexMonoSemiBold-regular.fntdata"/><Relationship Id="rId50" Type="http://schemas.openxmlformats.org/officeDocument/2006/relationships/slide" Target="slides/slide45.xml"/><Relationship Id="rId53" Type="http://schemas.openxmlformats.org/officeDocument/2006/relationships/font" Target="fonts/IBMPlexMonoSemiBold-italic.fntdata"/><Relationship Id="rId52" Type="http://schemas.openxmlformats.org/officeDocument/2006/relationships/font" Target="fonts/IBMPlexMonoSemiBold-bold.fntdata"/><Relationship Id="rId11" Type="http://schemas.openxmlformats.org/officeDocument/2006/relationships/slide" Target="slides/slide6.xml"/><Relationship Id="rId55" Type="http://schemas.openxmlformats.org/officeDocument/2006/relationships/font" Target="fonts/IBMPlexMono-regular.fntdata"/><Relationship Id="rId10" Type="http://schemas.openxmlformats.org/officeDocument/2006/relationships/slide" Target="slides/slide5.xml"/><Relationship Id="rId54" Type="http://schemas.openxmlformats.org/officeDocument/2006/relationships/font" Target="fonts/IBMPlexMonoSemiBold-boldItalic.fntdata"/><Relationship Id="rId13" Type="http://schemas.openxmlformats.org/officeDocument/2006/relationships/slide" Target="slides/slide8.xml"/><Relationship Id="rId57" Type="http://schemas.openxmlformats.org/officeDocument/2006/relationships/font" Target="fonts/IBMPlexMono-italic.fntdata"/><Relationship Id="rId12" Type="http://schemas.openxmlformats.org/officeDocument/2006/relationships/slide" Target="slides/slide7.xml"/><Relationship Id="rId56" Type="http://schemas.openxmlformats.org/officeDocument/2006/relationships/font" Target="fonts/IBMPlexMono-bold.fntdata"/><Relationship Id="rId15" Type="http://schemas.openxmlformats.org/officeDocument/2006/relationships/slide" Target="slides/slide10.xml"/><Relationship Id="rId59" Type="http://customschemas.google.com/relationships/presentationmetadata" Target="metadata"/><Relationship Id="rId14" Type="http://schemas.openxmlformats.org/officeDocument/2006/relationships/slide" Target="slides/slide9.xml"/><Relationship Id="rId58" Type="http://schemas.openxmlformats.org/officeDocument/2006/relationships/font" Target="fonts/IBMPlexMon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png>
</file>

<file path=ppt/media/image40.jpg>
</file>

<file path=ppt/media/image41.jp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 name="Google Shape;8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5648bb2522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g25648bb252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 name="Google Shape;200;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201" name="Google Shape;201;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9" name="Google Shape;209;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4" name="Google Shape;214;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 name="Google Shape;9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2" name="Google Shape;232;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1" name="Google Shape;241;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8" name="Google Shape;268;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 name="Google Shape;276;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4" name="Google Shape;284;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2" name="Google Shape;292;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8" name="Google Shape;308;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0" name="Google Shape;340;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0" name="Google Shape;370;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5" name="Google Shape;375;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3" name="Google Shape;383;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1" name="Google Shape;391;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9" name="Google Shape;399;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4" name="Google Shape;404;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3" name="Google Shape;413;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4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1" name="Google Shape;421;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4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9" name="Google Shape;429;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19" name="Google Shape;11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showMasterSp="0">
  <p:cSld name="1_Blank">
    <p:spTree>
      <p:nvGrpSpPr>
        <p:cNvPr id="11" name="Shape 11"/>
        <p:cNvGrpSpPr/>
        <p:nvPr/>
      </p:nvGrpSpPr>
      <p:grpSpPr>
        <a:xfrm>
          <a:off x="0" y="0"/>
          <a:ext cx="0" cy="0"/>
          <a:chOff x="0" y="0"/>
          <a:chExt cx="0" cy="0"/>
        </a:xfrm>
      </p:grpSpPr>
      <p:sp>
        <p:nvSpPr>
          <p:cNvPr id="12" name="Google Shape;12;p49"/>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marR="0" rtl="0" algn="ctr">
              <a:lnSpc>
                <a:spcPct val="90000"/>
              </a:lnSpc>
              <a:spcBef>
                <a:spcPts val="0"/>
              </a:spcBef>
              <a:spcAft>
                <a:spcPts val="0"/>
              </a:spcAft>
              <a:buClr>
                <a:srgbClr val="005493"/>
              </a:buClr>
              <a:buSzPts val="4800"/>
              <a:buFont typeface="IBM Plex Mono SemiBold"/>
              <a:buNone/>
              <a:defRPr b="0" i="0" sz="4800" u="none" cap="none" strike="noStrike">
                <a:solidFill>
                  <a:srgbClr val="005493"/>
                </a:solidFill>
                <a:latin typeface="IBM Plex Mono SemiBold"/>
                <a:ea typeface="IBM Plex Mono SemiBold"/>
                <a:cs typeface="IBM Plex Mono SemiBold"/>
                <a:sym typeface="IBM Plex Mono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4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5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8" name="Google Shape;58;p5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marR="0" rtl="0" algn="l">
              <a:lnSpc>
                <a:spcPct val="90000"/>
              </a:lnSpc>
              <a:spcBef>
                <a:spcPts val="1000"/>
              </a:spcBef>
              <a:spcAft>
                <a:spcPts val="0"/>
              </a:spcAft>
              <a:buClr>
                <a:schemeClr val="dk1"/>
              </a:buClr>
              <a:buSzPts val="3200"/>
              <a:buFont typeface="Arial"/>
              <a:buChar char="•"/>
              <a:defRPr sz="3200">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9" name="Google Shape;59;p5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0" name="Google Shape;60;p58"/>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1" name="Google Shape;61;p58"/>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5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sp>
        <p:nvSpPr>
          <p:cNvPr id="64" name="Google Shape;64;p5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5" name="Google Shape;65;p59"/>
          <p:cNvSpPr/>
          <p:nvPr>
            <p:ph idx="2" type="pic"/>
          </p:nvPr>
        </p:nvSpPr>
        <p:spPr>
          <a:xfrm>
            <a:off x="5183188" y="987425"/>
            <a:ext cx="6172200" cy="4873625"/>
          </a:xfrm>
          <a:prstGeom prst="rect">
            <a:avLst/>
          </a:prstGeom>
          <a:noFill/>
          <a:ln>
            <a:noFill/>
          </a:ln>
        </p:spPr>
      </p:sp>
      <p:sp>
        <p:nvSpPr>
          <p:cNvPr id="66" name="Google Shape;66;p5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7" name="Google Shape;67;p59"/>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8" name="Google Shape;68;p5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5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0" name="Shape 70"/>
        <p:cNvGrpSpPr/>
        <p:nvPr/>
      </p:nvGrpSpPr>
      <p:grpSpPr>
        <a:xfrm>
          <a:off x="0" y="0"/>
          <a:ext cx="0" cy="0"/>
          <a:chOff x="0" y="0"/>
          <a:chExt cx="0" cy="0"/>
        </a:xfrm>
      </p:grpSpPr>
      <p:sp>
        <p:nvSpPr>
          <p:cNvPr id="71" name="Google Shape;71;p60"/>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2" name="Google Shape;72;p6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3" name="Google Shape;73;p60"/>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4" name="Google Shape;74;p60"/>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5" name="Google Shape;75;p6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61"/>
          <p:cNvSpPr txBox="1"/>
          <p:nvPr>
            <p:ph type="title"/>
          </p:nvPr>
        </p:nvSpPr>
        <p:spPr>
          <a:xfrm rot="5400000">
            <a:off x="7133431" y="1956594"/>
            <a:ext cx="5811838" cy="2628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8" name="Google Shape;78;p6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9" name="Google Shape;79;p6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0" name="Google Shape;80;p6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1" name="Google Shape;81;p6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 name="Shape 14"/>
        <p:cNvGrpSpPr/>
        <p:nvPr/>
      </p:nvGrpSpPr>
      <p:grpSpPr>
        <a:xfrm>
          <a:off x="0" y="0"/>
          <a:ext cx="0" cy="0"/>
          <a:chOff x="0" y="0"/>
          <a:chExt cx="0" cy="0"/>
        </a:xfrm>
      </p:grpSpPr>
      <p:sp>
        <p:nvSpPr>
          <p:cNvPr id="15" name="Google Shape;15;p5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51"/>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8" name="Google Shape;18;p51"/>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9pPr>
          </a:lstStyle>
          <a:p/>
        </p:txBody>
      </p:sp>
      <p:sp>
        <p:nvSpPr>
          <p:cNvPr id="19" name="Google Shape;19;p5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 name="Google Shape;20;p5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5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Vertical Title and Text">
  <p:cSld name="1_Vertical Title and Text">
    <p:spTree>
      <p:nvGrpSpPr>
        <p:cNvPr id="22" name="Shape 22"/>
        <p:cNvGrpSpPr/>
        <p:nvPr/>
      </p:nvGrpSpPr>
      <p:grpSpPr>
        <a:xfrm>
          <a:off x="0" y="0"/>
          <a:ext cx="0" cy="0"/>
          <a:chOff x="0" y="0"/>
          <a:chExt cx="0" cy="0"/>
        </a:xfrm>
      </p:grpSpPr>
      <p:sp>
        <p:nvSpPr>
          <p:cNvPr id="23" name="Google Shape;23;p5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4" name="Google Shape;24;p5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53"/>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7" name="Google Shape;27;p5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8" name="Google Shape;28;p5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9" name="Google Shape;29;p5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0" name="Google Shape;30;p5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54"/>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3" name="Google Shape;33;p5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4" name="Google Shape;34;p5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5" name="Google Shape;35;p5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5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5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55"/>
          <p:cNvSpPr txBox="1"/>
          <p:nvPr>
            <p:ph type="title"/>
          </p:nvPr>
        </p:nvSpPr>
        <p:spPr>
          <a:xfrm>
            <a:off x="839788"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0" name="Google Shape;40;p55"/>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1" name="Google Shape;41;p5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Google Shape;42;p55"/>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3" name="Google Shape;43;p5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4" name="Google Shape;44;p55"/>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55"/>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6" name="Google Shape;46;p5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56"/>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9" name="Google Shape;49;p56"/>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0" name="Google Shape;50;p56"/>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1" name="Google Shape;51;p5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57"/>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57"/>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5" name="Google Shape;55;p5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600" u="none" cap="none" strike="noStrike">
                <a:solidFill>
                  <a:srgbClr val="1C7DDB"/>
                </a:solidFill>
                <a:latin typeface="Arial"/>
                <a:ea typeface="Arial"/>
                <a:cs typeface="Arial"/>
                <a:sym typeface="Arial"/>
              </a:defRPr>
            </a:lvl1pPr>
            <a:lvl2pPr indent="0" lvl="1" marL="0" marR="0" rtl="0" algn="r">
              <a:spcBef>
                <a:spcPts val="0"/>
              </a:spcBef>
              <a:buNone/>
              <a:defRPr b="0" i="0" sz="1600" u="none" cap="none" strike="noStrike">
                <a:solidFill>
                  <a:srgbClr val="1C7DDB"/>
                </a:solidFill>
                <a:latin typeface="Arial"/>
                <a:ea typeface="Arial"/>
                <a:cs typeface="Arial"/>
                <a:sym typeface="Arial"/>
              </a:defRPr>
            </a:lvl2pPr>
            <a:lvl3pPr indent="0" lvl="2" marL="0" marR="0" rtl="0" algn="r">
              <a:spcBef>
                <a:spcPts val="0"/>
              </a:spcBef>
              <a:buNone/>
              <a:defRPr b="0" i="0" sz="1600" u="none" cap="none" strike="noStrike">
                <a:solidFill>
                  <a:srgbClr val="1C7DDB"/>
                </a:solidFill>
                <a:latin typeface="Arial"/>
                <a:ea typeface="Arial"/>
                <a:cs typeface="Arial"/>
                <a:sym typeface="Arial"/>
              </a:defRPr>
            </a:lvl3pPr>
            <a:lvl4pPr indent="0" lvl="3" marL="0" marR="0" rtl="0" algn="r">
              <a:spcBef>
                <a:spcPts val="0"/>
              </a:spcBef>
              <a:buNone/>
              <a:defRPr b="0" i="0" sz="1600" u="none" cap="none" strike="noStrike">
                <a:solidFill>
                  <a:srgbClr val="1C7DDB"/>
                </a:solidFill>
                <a:latin typeface="Arial"/>
                <a:ea typeface="Arial"/>
                <a:cs typeface="Arial"/>
                <a:sym typeface="Arial"/>
              </a:defRPr>
            </a:lvl4pPr>
            <a:lvl5pPr indent="0" lvl="4" marL="0" marR="0" rtl="0" algn="r">
              <a:spcBef>
                <a:spcPts val="0"/>
              </a:spcBef>
              <a:buNone/>
              <a:defRPr b="0" i="0" sz="1600" u="none" cap="none" strike="noStrike">
                <a:solidFill>
                  <a:srgbClr val="1C7DDB"/>
                </a:solidFill>
                <a:latin typeface="Arial"/>
                <a:ea typeface="Arial"/>
                <a:cs typeface="Arial"/>
                <a:sym typeface="Arial"/>
              </a:defRPr>
            </a:lvl5pPr>
            <a:lvl6pPr indent="0" lvl="5" marL="0" marR="0" rtl="0" algn="r">
              <a:spcBef>
                <a:spcPts val="0"/>
              </a:spcBef>
              <a:buNone/>
              <a:defRPr b="0" i="0" sz="1600" u="none" cap="none" strike="noStrike">
                <a:solidFill>
                  <a:srgbClr val="1C7DDB"/>
                </a:solidFill>
                <a:latin typeface="Arial"/>
                <a:ea typeface="Arial"/>
                <a:cs typeface="Arial"/>
                <a:sym typeface="Arial"/>
              </a:defRPr>
            </a:lvl6pPr>
            <a:lvl7pPr indent="0" lvl="6" marL="0" marR="0" rtl="0" algn="r">
              <a:spcBef>
                <a:spcPts val="0"/>
              </a:spcBef>
              <a:buNone/>
              <a:defRPr b="0" i="0" sz="1600" u="none" cap="none" strike="noStrike">
                <a:solidFill>
                  <a:srgbClr val="1C7DDB"/>
                </a:solidFill>
                <a:latin typeface="Arial"/>
                <a:ea typeface="Arial"/>
                <a:cs typeface="Arial"/>
                <a:sym typeface="Arial"/>
              </a:defRPr>
            </a:lvl7pPr>
            <a:lvl8pPr indent="0" lvl="7" marL="0" marR="0" rtl="0" algn="r">
              <a:spcBef>
                <a:spcPts val="0"/>
              </a:spcBef>
              <a:buNone/>
              <a:defRPr b="0" i="0" sz="1600" u="none" cap="none" strike="noStrike">
                <a:solidFill>
                  <a:srgbClr val="1C7DDB"/>
                </a:solidFill>
                <a:latin typeface="Arial"/>
                <a:ea typeface="Arial"/>
                <a:cs typeface="Arial"/>
                <a:sym typeface="Arial"/>
              </a:defRPr>
            </a:lvl8pPr>
            <a:lvl9pPr indent="0" lvl="8" marL="0" marR="0" rtl="0" algn="r">
              <a:spcBef>
                <a:spcPts val="0"/>
              </a:spcBef>
              <a:buNone/>
              <a:defRPr b="0" i="0" sz="1600" u="none" cap="none" strike="noStrike">
                <a:solidFill>
                  <a:srgbClr val="1C7D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4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5.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5.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5.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5.png"/><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5.png"/><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5.png"/><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5.png"/><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5.png"/><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5.png"/><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5.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5.png"/><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5.png"/><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5.png"/><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4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5.png"/><Relationship Id="rId4"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5.png"/><Relationship Id="rId4" Type="http://schemas.openxmlformats.org/officeDocument/2006/relationships/image" Target="../media/image30.png"/><Relationship Id="rId5" Type="http://schemas.openxmlformats.org/officeDocument/2006/relationships/image" Target="../media/image3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5.png"/><Relationship Id="rId4" Type="http://schemas.openxmlformats.org/officeDocument/2006/relationships/image" Target="../media/image3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40.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5.png"/><Relationship Id="rId4" Type="http://schemas.openxmlformats.org/officeDocument/2006/relationships/image" Target="../media/image3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5.png"/><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15.png"/><Relationship Id="rId4" Type="http://schemas.openxmlformats.org/officeDocument/2006/relationships/image" Target="../media/image3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9.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5.png"/><Relationship Id="rId4" Type="http://schemas.openxmlformats.org/officeDocument/2006/relationships/image" Target="../media/image3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15.png"/><Relationship Id="rId4" Type="http://schemas.openxmlformats.org/officeDocument/2006/relationships/image" Target="../media/image3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15.png"/><Relationship Id="rId4" Type="http://schemas.openxmlformats.org/officeDocument/2006/relationships/image" Target="../media/image3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 Id="rId3" Type="http://schemas.openxmlformats.org/officeDocument/2006/relationships/image" Target="../media/image4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
          <p:cNvSpPr txBox="1"/>
          <p:nvPr/>
        </p:nvSpPr>
        <p:spPr>
          <a:xfrm>
            <a:off x="888546" y="4568734"/>
            <a:ext cx="25146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2"/>
                </a:solidFill>
              </a:rPr>
              <a:t>Mason Flannery</a:t>
            </a:r>
            <a:endParaRPr/>
          </a:p>
          <a:p>
            <a:pPr indent="0" lvl="0" marL="0" marR="0" rtl="0" algn="l">
              <a:spcBef>
                <a:spcPts val="0"/>
              </a:spcBef>
              <a:spcAft>
                <a:spcPts val="0"/>
              </a:spcAft>
              <a:buNone/>
            </a:pPr>
            <a:r>
              <a:rPr lang="en-US" sz="1800">
                <a:solidFill>
                  <a:schemeClr val="lt2"/>
                </a:solidFill>
              </a:rPr>
              <a:t>June 29, 2023</a:t>
            </a:r>
            <a:endParaRPr/>
          </a:p>
        </p:txBody>
      </p:sp>
      <p:pic>
        <p:nvPicPr>
          <p:cNvPr descr="IBM Skills Network Logo - Horizontal-noai copy.png" id="87" name="Google Shape;87;p1"/>
          <p:cNvPicPr preferRelativeResize="0"/>
          <p:nvPr/>
        </p:nvPicPr>
        <p:blipFill rotWithShape="1">
          <a:blip r:embed="rId4">
            <a:alphaModFix/>
          </a:blip>
          <a:srcRect b="0" l="0" r="0" t="0"/>
          <a:stretch/>
        </p:blipFill>
        <p:spPr>
          <a:xfrm>
            <a:off x="889820" y="676828"/>
            <a:ext cx="2104103" cy="629183"/>
          </a:xfrm>
          <a:prstGeom prst="rect">
            <a:avLst/>
          </a:prstGeom>
          <a:noFill/>
          <a:ln>
            <a:noFill/>
          </a:ln>
        </p:spPr>
      </p:pic>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 name="Shape 152"/>
        <p:cNvGrpSpPr/>
        <p:nvPr/>
      </p:nvGrpSpPr>
      <p:grpSpPr>
        <a:xfrm>
          <a:off x="0" y="0"/>
          <a:ext cx="0" cy="0"/>
          <a:chOff x="0" y="0"/>
          <a:chExt cx="0" cy="0"/>
        </a:xfrm>
      </p:grpSpPr>
      <p:sp>
        <p:nvSpPr>
          <p:cNvPr id="153" name="Google Shape;153;p1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54" name="Google Shape;154;p10"/>
          <p:cNvSpPr txBox="1"/>
          <p:nvPr>
            <p:ph idx="1" type="body"/>
          </p:nvPr>
        </p:nvSpPr>
        <p:spPr>
          <a:xfrm>
            <a:off x="770001" y="1825625"/>
            <a:ext cx="10515600" cy="43515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1000"/>
              </a:spcBef>
              <a:spcAft>
                <a:spcPts val="0"/>
              </a:spcAft>
              <a:buClr>
                <a:srgbClr val="292929"/>
              </a:buClr>
              <a:buSzPts val="2200"/>
              <a:buFont typeface="Arial"/>
              <a:buChar char="•"/>
            </a:pPr>
            <a:r>
              <a:rPr lang="en-US" sz="2200">
                <a:solidFill>
                  <a:srgbClr val="292929"/>
                </a:solidFill>
              </a:rPr>
              <a:t>In order to feed the data into the predictive models, the data must first be turned into a form that is conducive to machine learning. To do this, we </a:t>
            </a:r>
            <a:r>
              <a:rPr lang="en-US" sz="2200">
                <a:solidFill>
                  <a:srgbClr val="292929"/>
                </a:solidFill>
              </a:rPr>
              <a:t>thoroughly</a:t>
            </a:r>
            <a:r>
              <a:rPr lang="en-US" sz="2200">
                <a:solidFill>
                  <a:srgbClr val="292929"/>
                </a:solidFill>
              </a:rPr>
              <a:t> wrangled the data. This task included</a:t>
            </a:r>
            <a:endParaRPr sz="2200">
              <a:solidFill>
                <a:srgbClr val="292929"/>
              </a:solidFill>
            </a:endParaRPr>
          </a:p>
          <a:p>
            <a:pPr indent="-368300" lvl="1" marL="914400" marR="0" rtl="0" algn="l">
              <a:lnSpc>
                <a:spcPct val="90000"/>
              </a:lnSpc>
              <a:spcBef>
                <a:spcPts val="1000"/>
              </a:spcBef>
              <a:spcAft>
                <a:spcPts val="0"/>
              </a:spcAft>
              <a:buClr>
                <a:srgbClr val="292929"/>
              </a:buClr>
              <a:buSzPts val="2200"/>
              <a:buChar char="○"/>
            </a:pPr>
            <a:r>
              <a:rPr lang="en-US" sz="2200">
                <a:solidFill>
                  <a:srgbClr val="292929"/>
                </a:solidFill>
              </a:rPr>
              <a:t>Filtering for those tuples that were of interest</a:t>
            </a:r>
            <a:endParaRPr sz="2200">
              <a:solidFill>
                <a:srgbClr val="292929"/>
              </a:solidFill>
            </a:endParaRPr>
          </a:p>
          <a:p>
            <a:pPr indent="-368300" lvl="1" marL="914400" marR="0" rtl="0" algn="l">
              <a:lnSpc>
                <a:spcPct val="90000"/>
              </a:lnSpc>
              <a:spcBef>
                <a:spcPts val="1000"/>
              </a:spcBef>
              <a:spcAft>
                <a:spcPts val="0"/>
              </a:spcAft>
              <a:buClr>
                <a:srgbClr val="292929"/>
              </a:buClr>
              <a:buSzPts val="2200"/>
              <a:buChar char="○"/>
            </a:pPr>
            <a:r>
              <a:rPr lang="en-US" sz="2200">
                <a:solidFill>
                  <a:srgbClr val="292929"/>
                </a:solidFill>
              </a:rPr>
              <a:t>Organizing the data into vectorized objects using numpy and pandas in Python</a:t>
            </a:r>
            <a:endParaRPr sz="2200">
              <a:solidFill>
                <a:srgbClr val="292929"/>
              </a:solidFill>
            </a:endParaRPr>
          </a:p>
          <a:p>
            <a:pPr indent="-368300" lvl="1" marL="914400" marR="0" rtl="0" algn="l">
              <a:lnSpc>
                <a:spcPct val="90000"/>
              </a:lnSpc>
              <a:spcBef>
                <a:spcPts val="1000"/>
              </a:spcBef>
              <a:spcAft>
                <a:spcPts val="0"/>
              </a:spcAft>
              <a:buClr>
                <a:srgbClr val="292929"/>
              </a:buClr>
              <a:buSzPts val="2200"/>
              <a:buChar char="○"/>
            </a:pPr>
            <a:r>
              <a:rPr lang="en-US" sz="2200">
                <a:solidFill>
                  <a:srgbClr val="292929"/>
                </a:solidFill>
              </a:rPr>
              <a:t>Analyzing what data we had to ensure that there was sufficient</a:t>
            </a:r>
            <a:endParaRPr sz="2200">
              <a:solidFill>
                <a:srgbClr val="292929"/>
              </a:solidFill>
            </a:endParaRPr>
          </a:p>
          <a:p>
            <a:pPr indent="-368300" lvl="0" marL="457200" marR="0" rtl="0" algn="l">
              <a:lnSpc>
                <a:spcPct val="90000"/>
              </a:lnSpc>
              <a:spcBef>
                <a:spcPts val="1000"/>
              </a:spcBef>
              <a:spcAft>
                <a:spcPts val="0"/>
              </a:spcAft>
              <a:buClr>
                <a:srgbClr val="292929"/>
              </a:buClr>
              <a:buSzPts val="2200"/>
              <a:buChar char="•"/>
            </a:pPr>
            <a:r>
              <a:rPr lang="en-US" sz="2200">
                <a:solidFill>
                  <a:srgbClr val="292929"/>
                </a:solidFill>
              </a:rPr>
              <a:t>More can be found at the following link</a:t>
            </a:r>
            <a:endParaRPr sz="2200">
              <a:solidFill>
                <a:srgbClr val="292929"/>
              </a:solidFill>
            </a:endParaRPr>
          </a:p>
          <a:p>
            <a:pPr indent="-368300" lvl="0" marL="457200" marR="0" rtl="0" algn="l">
              <a:lnSpc>
                <a:spcPct val="90000"/>
              </a:lnSpc>
              <a:spcBef>
                <a:spcPts val="1000"/>
              </a:spcBef>
              <a:spcAft>
                <a:spcPts val="0"/>
              </a:spcAft>
              <a:buClr>
                <a:srgbClr val="292929"/>
              </a:buClr>
              <a:buSzPts val="2200"/>
              <a:buChar char="•"/>
            </a:pPr>
            <a:r>
              <a:rPr lang="en-US" sz="2200">
                <a:solidFill>
                  <a:srgbClr val="292929"/>
                </a:solidFill>
              </a:rPr>
              <a:t>https://github.com/Ddotsam/IBM-Certification/blob/main/ds_capstone/work_books/data-wrangling.ipynb</a:t>
            </a:r>
            <a:endParaRPr sz="2200">
              <a:solidFill>
                <a:srgbClr val="292929"/>
              </a:solidFill>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55" name="Google Shape;155;p1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Wrangling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9" name="Shape 159"/>
        <p:cNvGrpSpPr/>
        <p:nvPr/>
      </p:nvGrpSpPr>
      <p:grpSpPr>
        <a:xfrm>
          <a:off x="0" y="0"/>
          <a:ext cx="0" cy="0"/>
          <a:chOff x="0" y="0"/>
          <a:chExt cx="0" cy="0"/>
        </a:xfrm>
      </p:grpSpPr>
      <p:sp>
        <p:nvSpPr>
          <p:cNvPr id="160" name="Google Shape;160;p1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1" name="Google Shape;161;p11"/>
          <p:cNvSpPr txBox="1"/>
          <p:nvPr>
            <p:ph idx="1" type="body"/>
          </p:nvPr>
        </p:nvSpPr>
        <p:spPr>
          <a:xfrm>
            <a:off x="770000" y="1825625"/>
            <a:ext cx="9745500" cy="10641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To explore the data, many charts were built, scatter plots and line plots in particular. It was discovered that reusability increased with time, that is, as the years passes, SpaceX only got better at landing their rockets.</a:t>
            </a:r>
            <a:endParaRPr sz="2800">
              <a:solidFill>
                <a:schemeClr val="dk1"/>
              </a:solidFill>
              <a:latin typeface="Calibri"/>
              <a:ea typeface="Calibri"/>
              <a:cs typeface="Calibri"/>
              <a:sym typeface="Calibri"/>
            </a:endParaRPr>
          </a:p>
        </p:txBody>
      </p:sp>
      <p:sp>
        <p:nvSpPr>
          <p:cNvPr id="162" name="Google Shape;162;p1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Data Visualization</a:t>
            </a:r>
            <a:endParaRPr/>
          </a:p>
        </p:txBody>
      </p:sp>
      <p:pic>
        <p:nvPicPr>
          <p:cNvPr id="163" name="Google Shape;163;p11"/>
          <p:cNvPicPr preferRelativeResize="0"/>
          <p:nvPr/>
        </p:nvPicPr>
        <p:blipFill>
          <a:blip r:embed="rId4">
            <a:alphaModFix/>
          </a:blip>
          <a:stretch>
            <a:fillRect/>
          </a:stretch>
        </p:blipFill>
        <p:spPr>
          <a:xfrm>
            <a:off x="8113272" y="2889625"/>
            <a:ext cx="3634951" cy="3672575"/>
          </a:xfrm>
          <a:prstGeom prst="rect">
            <a:avLst/>
          </a:prstGeom>
          <a:noFill/>
          <a:ln>
            <a:noFill/>
          </a:ln>
        </p:spPr>
      </p:pic>
      <p:sp>
        <p:nvSpPr>
          <p:cNvPr id="164" name="Google Shape;164;p11"/>
          <p:cNvSpPr txBox="1"/>
          <p:nvPr/>
        </p:nvSpPr>
        <p:spPr>
          <a:xfrm>
            <a:off x="866875" y="2966675"/>
            <a:ext cx="6944700" cy="3129900"/>
          </a:xfrm>
          <a:prstGeom prst="rect">
            <a:avLst/>
          </a:prstGeom>
          <a:noFill/>
          <a:ln>
            <a:noFill/>
          </a:ln>
        </p:spPr>
        <p:txBody>
          <a:bodyPr anchorCtr="0" anchor="t" bIns="91425" lIns="91425" spcFirstLastPara="1" rIns="91425" wrap="square" tIns="91425">
            <a:spAutoFit/>
          </a:bodyPr>
          <a:lstStyle/>
          <a:p>
            <a:pPr indent="-228600" lvl="0" marL="228600" rtl="0" algn="l">
              <a:spcBef>
                <a:spcPts val="1400"/>
              </a:spcBef>
              <a:spcAft>
                <a:spcPts val="0"/>
              </a:spcAft>
              <a:buClr>
                <a:srgbClr val="292929"/>
              </a:buClr>
              <a:buSzPts val="2200"/>
              <a:buChar char="•"/>
            </a:pPr>
            <a:r>
              <a:rPr lang="en-US" sz="2200">
                <a:solidFill>
                  <a:srgbClr val="292929"/>
                </a:solidFill>
              </a:rPr>
              <a:t>It was also discovered that certain orbits and launch sites were better at landing rockets, which suggests that decision tree classifiers or support vector machines would fit the data well.</a:t>
            </a:r>
            <a:endParaRPr sz="2200">
              <a:solidFill>
                <a:srgbClr val="292929"/>
              </a:solidFill>
            </a:endParaRPr>
          </a:p>
          <a:p>
            <a:pPr indent="-228600" lvl="0" marL="228600" rtl="0" algn="l">
              <a:spcBef>
                <a:spcPts val="1400"/>
              </a:spcBef>
              <a:spcAft>
                <a:spcPts val="0"/>
              </a:spcAft>
              <a:buClr>
                <a:srgbClr val="292929"/>
              </a:buClr>
              <a:buSzPts val="2200"/>
              <a:buChar char="•"/>
            </a:pPr>
            <a:r>
              <a:rPr lang="en-US" sz="2200">
                <a:solidFill>
                  <a:srgbClr val="292929"/>
                </a:solidFill>
              </a:rPr>
              <a:t>More can be found at the following link</a:t>
            </a:r>
            <a:endParaRPr sz="2200">
              <a:solidFill>
                <a:srgbClr val="292929"/>
              </a:solidFill>
            </a:endParaRPr>
          </a:p>
          <a:p>
            <a:pPr indent="-228600" lvl="0" marL="228600" rtl="0" algn="l">
              <a:spcBef>
                <a:spcPts val="1400"/>
              </a:spcBef>
              <a:spcAft>
                <a:spcPts val="0"/>
              </a:spcAft>
              <a:buClr>
                <a:srgbClr val="292929"/>
              </a:buClr>
              <a:buSzPts val="2200"/>
              <a:buChar char="•"/>
            </a:pPr>
            <a:r>
              <a:rPr lang="en-US" sz="2200">
                <a:solidFill>
                  <a:srgbClr val="292929"/>
                </a:solidFill>
              </a:rPr>
              <a:t>https://github.com/Ddotsam/IBM-Certification/blob/main/ds_capstone/work_books/EDA-mpl.ipynb</a:t>
            </a:r>
            <a:endParaRPr sz="2200">
              <a:solidFill>
                <a:srgbClr val="292929"/>
              </a:solidFill>
            </a:endParaRPr>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8" name="Shape 168"/>
        <p:cNvGrpSpPr/>
        <p:nvPr/>
      </p:nvGrpSpPr>
      <p:grpSpPr>
        <a:xfrm>
          <a:off x="0" y="0"/>
          <a:ext cx="0" cy="0"/>
          <a:chOff x="0" y="0"/>
          <a:chExt cx="0" cy="0"/>
        </a:xfrm>
      </p:grpSpPr>
      <p:sp>
        <p:nvSpPr>
          <p:cNvPr id="169" name="Google Shape;169;p1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0" name="Google Shape;170;p12"/>
          <p:cNvSpPr txBox="1"/>
          <p:nvPr>
            <p:ph idx="1" type="body"/>
          </p:nvPr>
        </p:nvSpPr>
        <p:spPr>
          <a:xfrm>
            <a:off x="770000" y="1806575"/>
            <a:ext cx="9745500" cy="12852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rPr>
              <a:t>We also </a:t>
            </a:r>
            <a:r>
              <a:rPr lang="en-US" sz="2200">
                <a:solidFill>
                  <a:srgbClr val="292929"/>
                </a:solidFill>
              </a:rPr>
              <a:t>sought</a:t>
            </a:r>
            <a:r>
              <a:rPr lang="en-US" sz="2200">
                <a:solidFill>
                  <a:srgbClr val="292929"/>
                </a:solidFill>
              </a:rPr>
              <a:t> to understand the data in a tabular format using Structured Query Language (SQL).</a:t>
            </a:r>
            <a:endParaRPr sz="2200">
              <a:solidFill>
                <a:srgbClr val="292929"/>
              </a:solidFill>
            </a:endParaRPr>
          </a:p>
          <a:p>
            <a:pPr indent="-228600" lvl="0" marL="228600" marR="0" rtl="0" algn="l">
              <a:lnSpc>
                <a:spcPct val="100000"/>
              </a:lnSpc>
              <a:spcBef>
                <a:spcPts val="0"/>
              </a:spcBef>
              <a:spcAft>
                <a:spcPts val="0"/>
              </a:spcAft>
              <a:buClr>
                <a:srgbClr val="292929"/>
              </a:buClr>
              <a:buSzPts val="2200"/>
              <a:buChar char="•"/>
            </a:pPr>
            <a:r>
              <a:rPr lang="en-US" sz="2200">
                <a:solidFill>
                  <a:srgbClr val="292929"/>
                </a:solidFill>
              </a:rPr>
              <a:t>This also put the data in a friendly format for relational use later</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71" name="Google Shape;171;p1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SQL</a:t>
            </a:r>
            <a:endParaRPr sz="4000">
              <a:solidFill>
                <a:srgbClr val="0B49CB"/>
              </a:solidFill>
              <a:latin typeface="IBM Plex Mono SemiBold"/>
              <a:ea typeface="IBM Plex Mono SemiBold"/>
              <a:cs typeface="IBM Plex Mono SemiBold"/>
              <a:sym typeface="IBM Plex Mono SemiBold"/>
            </a:endParaRPr>
          </a:p>
        </p:txBody>
      </p:sp>
      <p:pic>
        <p:nvPicPr>
          <p:cNvPr id="172" name="Google Shape;172;p12"/>
          <p:cNvPicPr preferRelativeResize="0"/>
          <p:nvPr/>
        </p:nvPicPr>
        <p:blipFill>
          <a:blip r:embed="rId4">
            <a:alphaModFix/>
          </a:blip>
          <a:stretch>
            <a:fillRect/>
          </a:stretch>
        </p:blipFill>
        <p:spPr>
          <a:xfrm>
            <a:off x="6636475" y="3544450"/>
            <a:ext cx="5084624" cy="3069550"/>
          </a:xfrm>
          <a:prstGeom prst="rect">
            <a:avLst/>
          </a:prstGeom>
          <a:noFill/>
          <a:ln>
            <a:noFill/>
          </a:ln>
        </p:spPr>
      </p:pic>
      <p:sp>
        <p:nvSpPr>
          <p:cNvPr id="173" name="Google Shape;173;p12"/>
          <p:cNvSpPr txBox="1"/>
          <p:nvPr/>
        </p:nvSpPr>
        <p:spPr>
          <a:xfrm>
            <a:off x="770550" y="3313425"/>
            <a:ext cx="5865900" cy="1539300"/>
          </a:xfrm>
          <a:prstGeom prst="rect">
            <a:avLst/>
          </a:prstGeom>
          <a:noFill/>
          <a:ln>
            <a:noFill/>
          </a:ln>
        </p:spPr>
        <p:txBody>
          <a:bodyPr anchorCtr="0" anchor="t" bIns="91425" lIns="91425" spcFirstLastPara="1" rIns="91425" wrap="square" tIns="91425">
            <a:spAutoFit/>
          </a:bodyPr>
          <a:lstStyle/>
          <a:p>
            <a:pPr indent="-228600" lvl="0" marL="228600" rtl="0" algn="l">
              <a:spcBef>
                <a:spcPts val="0"/>
              </a:spcBef>
              <a:spcAft>
                <a:spcPts val="0"/>
              </a:spcAft>
              <a:buClr>
                <a:srgbClr val="292929"/>
              </a:buClr>
              <a:buSzPts val="2200"/>
              <a:buChar char="•"/>
            </a:pPr>
            <a:r>
              <a:rPr lang="en-US" sz="2200">
                <a:solidFill>
                  <a:srgbClr val="292929"/>
                </a:solidFill>
              </a:rPr>
              <a:t>More can be found at the following link</a:t>
            </a:r>
            <a:endParaRPr sz="2200">
              <a:solidFill>
                <a:srgbClr val="292929"/>
              </a:solidFill>
            </a:endParaRPr>
          </a:p>
          <a:p>
            <a:pPr indent="-228600" lvl="0" marL="228600" rtl="0" algn="l">
              <a:spcBef>
                <a:spcPts val="0"/>
              </a:spcBef>
              <a:spcAft>
                <a:spcPts val="0"/>
              </a:spcAft>
              <a:buClr>
                <a:srgbClr val="292929"/>
              </a:buClr>
              <a:buSzPts val="2200"/>
              <a:buChar char="•"/>
            </a:pPr>
            <a:r>
              <a:rPr lang="en-US" sz="2200">
                <a:solidFill>
                  <a:srgbClr val="292929"/>
                </a:solidFill>
              </a:rPr>
              <a:t>https://github.com/Ddotsam/IBM-Certification/blob/main/ds_capstone/work_books/EDA-sql.ipynb</a:t>
            </a:r>
            <a:endParaRPr sz="2200">
              <a:solidFill>
                <a:srgbClr val="29292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7" name="Shape 177"/>
        <p:cNvGrpSpPr/>
        <p:nvPr/>
      </p:nvGrpSpPr>
      <p:grpSpPr>
        <a:xfrm>
          <a:off x="0" y="0"/>
          <a:ext cx="0" cy="0"/>
          <a:chOff x="0" y="0"/>
          <a:chExt cx="0" cy="0"/>
        </a:xfrm>
      </p:grpSpPr>
      <p:sp>
        <p:nvSpPr>
          <p:cNvPr id="178" name="Google Shape;178;p1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9" name="Google Shape;179;p13"/>
          <p:cNvSpPr txBox="1"/>
          <p:nvPr>
            <p:ph idx="1" type="body"/>
          </p:nvPr>
        </p:nvSpPr>
        <p:spPr>
          <a:xfrm>
            <a:off x="838200" y="1875054"/>
            <a:ext cx="10515600" cy="4351338"/>
          </a:xfrm>
          <a:prstGeom prst="rect">
            <a:avLst/>
          </a:prstGeom>
          <a:noFill/>
          <a:ln>
            <a:noFill/>
          </a:ln>
        </p:spPr>
        <p:txBody>
          <a:bodyPr anchorCtr="0" anchor="t" bIns="45700" lIns="91425" spcFirstLastPara="1" rIns="91425" wrap="square" tIns="45700">
            <a:normAutofit/>
          </a:bodyPr>
          <a:lstStyle/>
          <a:p>
            <a:pPr indent="-368300" lvl="0" marL="457200" marR="0" rtl="0" algn="l">
              <a:lnSpc>
                <a:spcPct val="100000"/>
              </a:lnSpc>
              <a:spcBef>
                <a:spcPts val="1400"/>
              </a:spcBef>
              <a:spcAft>
                <a:spcPts val="0"/>
              </a:spcAft>
              <a:buClr>
                <a:srgbClr val="292929"/>
              </a:buClr>
              <a:buSzPts val="2200"/>
              <a:buChar char="●"/>
            </a:pPr>
            <a:r>
              <a:rPr lang="en-US" sz="2200">
                <a:solidFill>
                  <a:srgbClr val="292929"/>
                </a:solidFill>
              </a:rPr>
              <a:t>Though EDA with SQL, we discovered that the launch sites shared a one-to-many relationship </a:t>
            </a:r>
            <a:r>
              <a:rPr lang="en-US" sz="2200">
                <a:solidFill>
                  <a:srgbClr val="292929"/>
                </a:solidFill>
              </a:rPr>
              <a:t>with</a:t>
            </a:r>
            <a:r>
              <a:rPr lang="en-US" sz="2200">
                <a:solidFill>
                  <a:srgbClr val="292929"/>
                </a:solidFill>
              </a:rPr>
              <a:t> the landing sites. That is, every mission launched from just one site, but it could land at any given return site. Since some of these were on the ocean, we set out to map the launch sites and their class with where they launched and where they landed using the </a:t>
            </a:r>
            <a:r>
              <a:rPr lang="en-US" sz="2200">
                <a:solidFill>
                  <a:srgbClr val="292929"/>
                </a:solidFill>
              </a:rPr>
              <a:t>python</a:t>
            </a:r>
            <a:r>
              <a:rPr lang="en-US" sz="2200">
                <a:solidFill>
                  <a:srgbClr val="292929"/>
                </a:solidFill>
              </a:rPr>
              <a:t> package folium.</a:t>
            </a:r>
            <a:endParaRPr sz="2200">
              <a:solidFill>
                <a:srgbClr val="292929"/>
              </a:solidFill>
            </a:endParaRPr>
          </a:p>
          <a:p>
            <a:pPr indent="-368300" lvl="0" marL="457200" marR="0" rtl="0" algn="l">
              <a:lnSpc>
                <a:spcPct val="100000"/>
              </a:lnSpc>
              <a:spcBef>
                <a:spcPts val="0"/>
              </a:spcBef>
              <a:spcAft>
                <a:spcPts val="0"/>
              </a:spcAft>
              <a:buClr>
                <a:srgbClr val="292929"/>
              </a:buClr>
              <a:buSzPts val="2200"/>
              <a:buChar char="●"/>
            </a:pPr>
            <a:r>
              <a:rPr lang="en-US" sz="2200">
                <a:solidFill>
                  <a:srgbClr val="292929"/>
                </a:solidFill>
              </a:rPr>
              <a:t>Interestingly, almost no relationship was found</a:t>
            </a:r>
            <a:endParaRPr sz="2200">
              <a:solidFill>
                <a:srgbClr val="292929"/>
              </a:solidFill>
            </a:endParaRPr>
          </a:p>
          <a:p>
            <a:pPr indent="-368300" lvl="0" marL="457200" marR="0" rtl="0" algn="l">
              <a:lnSpc>
                <a:spcPct val="100000"/>
              </a:lnSpc>
              <a:spcBef>
                <a:spcPts val="0"/>
              </a:spcBef>
              <a:spcAft>
                <a:spcPts val="0"/>
              </a:spcAft>
              <a:buClr>
                <a:srgbClr val="292929"/>
              </a:buClr>
              <a:buSzPts val="2200"/>
              <a:buChar char="●"/>
            </a:pPr>
            <a:r>
              <a:rPr lang="en-US" sz="2200">
                <a:solidFill>
                  <a:srgbClr val="292929"/>
                </a:solidFill>
              </a:rPr>
              <a:t>More can be </a:t>
            </a:r>
            <a:r>
              <a:rPr lang="en-US" sz="2200">
                <a:solidFill>
                  <a:srgbClr val="292929"/>
                </a:solidFill>
              </a:rPr>
              <a:t>found</a:t>
            </a:r>
            <a:r>
              <a:rPr lang="en-US" sz="2200">
                <a:solidFill>
                  <a:srgbClr val="292929"/>
                </a:solidFill>
              </a:rPr>
              <a:t> at the link</a:t>
            </a:r>
            <a:endParaRPr sz="2200">
              <a:solidFill>
                <a:srgbClr val="292929"/>
              </a:solidFill>
            </a:endParaRPr>
          </a:p>
          <a:p>
            <a:pPr indent="-368300" lvl="0" marL="457200" marR="0" rtl="0" algn="l">
              <a:lnSpc>
                <a:spcPct val="100000"/>
              </a:lnSpc>
              <a:spcBef>
                <a:spcPts val="0"/>
              </a:spcBef>
              <a:spcAft>
                <a:spcPts val="0"/>
              </a:spcAft>
              <a:buClr>
                <a:srgbClr val="292929"/>
              </a:buClr>
              <a:buSzPts val="2200"/>
              <a:buChar char="●"/>
            </a:pPr>
            <a:r>
              <a:rPr lang="en-US" sz="2200">
                <a:solidFill>
                  <a:srgbClr val="292929"/>
                </a:solidFill>
              </a:rPr>
              <a:t>https://github.com/Ddotsam/IBM-Certification/blob/main/ds_capstone/work_books/Analysis-folium.ipynb</a:t>
            </a:r>
            <a:endParaRPr sz="2200">
              <a:solidFill>
                <a:srgbClr val="292929"/>
              </a:solidFill>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80" name="Google Shape;180;p1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Build an Interactive Map with Folium</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4" name="Shape 184"/>
        <p:cNvGrpSpPr/>
        <p:nvPr/>
      </p:nvGrpSpPr>
      <p:grpSpPr>
        <a:xfrm>
          <a:off x="0" y="0"/>
          <a:ext cx="0" cy="0"/>
          <a:chOff x="0" y="0"/>
          <a:chExt cx="0" cy="0"/>
        </a:xfrm>
      </p:grpSpPr>
      <p:sp>
        <p:nvSpPr>
          <p:cNvPr id="185" name="Google Shape;185;g25648bb2522_0_0"/>
          <p:cNvSpPr txBox="1"/>
          <p:nvPr>
            <p:ph idx="12" type="sldNum"/>
          </p:nvPr>
        </p:nvSpPr>
        <p:spPr>
          <a:xfrm>
            <a:off x="8714772" y="6025573"/>
            <a:ext cx="2743200" cy="4017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86" name="Google Shape;186;g25648bb2522_0_0"/>
          <p:cNvSpPr txBox="1"/>
          <p:nvPr/>
        </p:nvSpPr>
        <p:spPr>
          <a:xfrm>
            <a:off x="770011" y="538650"/>
            <a:ext cx="10515600" cy="549000"/>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latin typeface="Arial"/>
                <a:ea typeface="Arial"/>
                <a:cs typeface="Arial"/>
                <a:sym typeface="Arial"/>
              </a:rPr>
              <a:t>Build a Dashboard with Plotly Dash</a:t>
            </a:r>
            <a:endParaRPr/>
          </a:p>
        </p:txBody>
      </p:sp>
      <p:pic>
        <p:nvPicPr>
          <p:cNvPr id="187" name="Google Shape;187;g25648bb2522_0_0"/>
          <p:cNvPicPr preferRelativeResize="0"/>
          <p:nvPr/>
        </p:nvPicPr>
        <p:blipFill>
          <a:blip r:embed="rId4">
            <a:alphaModFix/>
          </a:blip>
          <a:stretch>
            <a:fillRect/>
          </a:stretch>
        </p:blipFill>
        <p:spPr>
          <a:xfrm>
            <a:off x="3420450" y="3934150"/>
            <a:ext cx="8771550" cy="2923850"/>
          </a:xfrm>
          <a:prstGeom prst="rect">
            <a:avLst/>
          </a:prstGeom>
          <a:noFill/>
          <a:ln>
            <a:noFill/>
          </a:ln>
        </p:spPr>
      </p:pic>
      <p:sp>
        <p:nvSpPr>
          <p:cNvPr id="188" name="Google Shape;188;g25648bb2522_0_0"/>
          <p:cNvSpPr txBox="1"/>
          <p:nvPr/>
        </p:nvSpPr>
        <p:spPr>
          <a:xfrm>
            <a:off x="722400" y="1753025"/>
            <a:ext cx="10229100" cy="2401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lang="en-US" sz="1800"/>
              <a:t>Using Plotly and Dash, we created an interactive dashboard web application to further explore the data. </a:t>
            </a:r>
            <a:endParaRPr sz="1800"/>
          </a:p>
          <a:p>
            <a:pPr indent="-342900" lvl="0" marL="457200" rtl="0" algn="l">
              <a:spcBef>
                <a:spcPts val="0"/>
              </a:spcBef>
              <a:spcAft>
                <a:spcPts val="0"/>
              </a:spcAft>
              <a:buSzPts val="1800"/>
              <a:buChar char="●"/>
            </a:pPr>
            <a:r>
              <a:rPr lang="en-US" sz="1800"/>
              <a:t>We discovered insights on the </a:t>
            </a:r>
            <a:r>
              <a:rPr lang="en-US" sz="1800"/>
              <a:t>success</a:t>
            </a:r>
            <a:r>
              <a:rPr lang="en-US" sz="1800"/>
              <a:t> rate of various boosters when </a:t>
            </a:r>
            <a:r>
              <a:rPr lang="en-US" sz="1800"/>
              <a:t>launched</a:t>
            </a:r>
            <a:r>
              <a:rPr lang="en-US" sz="1800"/>
              <a:t> at various places. For example, FT version of the Falcon 9 Rocket was nearly always successful when </a:t>
            </a:r>
            <a:r>
              <a:rPr lang="en-US" sz="1800"/>
              <a:t>launched</a:t>
            </a:r>
            <a:r>
              <a:rPr lang="en-US" sz="1800"/>
              <a:t> from CCAFS LC-40</a:t>
            </a:r>
            <a:endParaRPr sz="1800"/>
          </a:p>
          <a:p>
            <a:pPr indent="-342900" lvl="0" marL="457200" rtl="0" algn="l">
              <a:spcBef>
                <a:spcPts val="0"/>
              </a:spcBef>
              <a:spcAft>
                <a:spcPts val="0"/>
              </a:spcAft>
              <a:buSzPts val="1800"/>
              <a:buChar char="●"/>
            </a:pPr>
            <a:r>
              <a:rPr lang="en-US" sz="1800"/>
              <a:t>More can be found at the following link:</a:t>
            </a:r>
            <a:endParaRPr sz="1800"/>
          </a:p>
          <a:p>
            <a:pPr indent="-342900" lvl="0" marL="457200" rtl="0" algn="l">
              <a:spcBef>
                <a:spcPts val="0"/>
              </a:spcBef>
              <a:spcAft>
                <a:spcPts val="0"/>
              </a:spcAft>
              <a:buSzPts val="1800"/>
              <a:buChar char="●"/>
            </a:pPr>
            <a:r>
              <a:rPr lang="en-US" sz="1800"/>
              <a:t>https://github.com/Ddotsam/IBM-Certification/blob/main/ds_capstone/work_books/Analysis-dashboard.py</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2" name="Shape 192"/>
        <p:cNvGrpSpPr/>
        <p:nvPr/>
      </p:nvGrpSpPr>
      <p:grpSpPr>
        <a:xfrm>
          <a:off x="0" y="0"/>
          <a:ext cx="0" cy="0"/>
          <a:chOff x="0" y="0"/>
          <a:chExt cx="0" cy="0"/>
        </a:xfrm>
      </p:grpSpPr>
      <p:sp>
        <p:nvSpPr>
          <p:cNvPr id="193" name="Google Shape;193;p1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94" name="Google Shape;194;p15"/>
          <p:cNvSpPr txBox="1"/>
          <p:nvPr>
            <p:ph idx="1" type="body"/>
          </p:nvPr>
        </p:nvSpPr>
        <p:spPr>
          <a:xfrm>
            <a:off x="770000" y="1825625"/>
            <a:ext cx="9745500" cy="16035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Many models were tested to see which performed the best. We used many accuracy metrics, including F1 score, jaccard index, and log loss. Hyperparameter spaces were explored </a:t>
            </a:r>
            <a:r>
              <a:rPr lang="en-US" sz="2200">
                <a:solidFill>
                  <a:srgbClr val="292929"/>
                </a:solidFill>
              </a:rPr>
              <a:t>thoroughly</a:t>
            </a:r>
            <a:r>
              <a:rPr lang="en-US" sz="2200">
                <a:solidFill>
                  <a:srgbClr val="292929"/>
                </a:solidFill>
              </a:rPr>
              <a:t> using Grid Search methodologies.</a:t>
            </a:r>
            <a:endParaRPr sz="2800">
              <a:solidFill>
                <a:schemeClr val="dk1"/>
              </a:solidFill>
              <a:latin typeface="Calibri"/>
              <a:ea typeface="Calibri"/>
              <a:cs typeface="Calibri"/>
              <a:sym typeface="Calibri"/>
            </a:endParaRPr>
          </a:p>
        </p:txBody>
      </p:sp>
      <p:sp>
        <p:nvSpPr>
          <p:cNvPr id="195" name="Google Shape;195;p1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Predictive Analysis (Classification)</a:t>
            </a:r>
            <a:endParaRPr/>
          </a:p>
        </p:txBody>
      </p:sp>
      <p:pic>
        <p:nvPicPr>
          <p:cNvPr id="196" name="Google Shape;196;p15"/>
          <p:cNvPicPr preferRelativeResize="0"/>
          <p:nvPr/>
        </p:nvPicPr>
        <p:blipFill>
          <a:blip r:embed="rId4">
            <a:alphaModFix/>
          </a:blip>
          <a:stretch>
            <a:fillRect/>
          </a:stretch>
        </p:blipFill>
        <p:spPr>
          <a:xfrm>
            <a:off x="5331425" y="3329450"/>
            <a:ext cx="5184174" cy="2790825"/>
          </a:xfrm>
          <a:prstGeom prst="rect">
            <a:avLst/>
          </a:prstGeom>
          <a:noFill/>
          <a:ln>
            <a:noFill/>
          </a:ln>
        </p:spPr>
      </p:pic>
      <p:sp>
        <p:nvSpPr>
          <p:cNvPr id="197" name="Google Shape;197;p15"/>
          <p:cNvSpPr txBox="1"/>
          <p:nvPr/>
        </p:nvSpPr>
        <p:spPr>
          <a:xfrm>
            <a:off x="770000" y="3447313"/>
            <a:ext cx="4093500" cy="2555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US" sz="2200">
                <a:solidFill>
                  <a:srgbClr val="292929"/>
                </a:solidFill>
              </a:rPr>
              <a:t>more on the specifics can be found at the following link</a:t>
            </a:r>
            <a:endParaRPr sz="2200">
              <a:solidFill>
                <a:srgbClr val="292929"/>
              </a:solidFill>
            </a:endParaRPr>
          </a:p>
          <a:p>
            <a:pPr indent="-317500" lvl="0" marL="457200" rtl="0" algn="l">
              <a:spcBef>
                <a:spcPts val="0"/>
              </a:spcBef>
              <a:spcAft>
                <a:spcPts val="0"/>
              </a:spcAft>
              <a:buSzPts val="1400"/>
              <a:buChar char="●"/>
            </a:pPr>
            <a:r>
              <a:rPr lang="en-US" sz="2200">
                <a:solidFill>
                  <a:srgbClr val="292929"/>
                </a:solidFill>
              </a:rPr>
              <a:t>https://github.com/Ddotsam/IBM-Certification/blob/main/ds_capstone/work_books/prediction-ML.ipynb</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2" name="Shape 202"/>
        <p:cNvGrpSpPr/>
        <p:nvPr/>
      </p:nvGrpSpPr>
      <p:grpSpPr>
        <a:xfrm>
          <a:off x="0" y="0"/>
          <a:ext cx="0" cy="0"/>
          <a:chOff x="0" y="0"/>
          <a:chExt cx="0" cy="0"/>
        </a:xfrm>
      </p:grpSpPr>
      <p:sp>
        <p:nvSpPr>
          <p:cNvPr id="203" name="Google Shape;203;p16"/>
          <p:cNvSpPr txBox="1"/>
          <p:nvPr/>
        </p:nvSpPr>
        <p:spPr>
          <a:xfrm>
            <a:off x="841125" y="1807325"/>
            <a:ext cx="9696300" cy="1621800"/>
          </a:xfrm>
          <a:prstGeom prst="rect">
            <a:avLst/>
          </a:prstGeom>
          <a:noFill/>
          <a:ln>
            <a:noFill/>
          </a:ln>
        </p:spPr>
        <p:txBody>
          <a:bodyPr anchorCtr="0" anchor="t" bIns="45700" lIns="91425" spcFirstLastPara="1" rIns="91425" wrap="square" tIns="45700">
            <a:normAutofit lnSpcReduction="10000"/>
          </a:bodyPr>
          <a:lstStyle/>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In the end, we build a robust model that was able to predict the outcome of a given launch with 84% accuracy. This will help in the decision process of choosing a space travel provider</a:t>
            </a:r>
            <a:endParaRPr/>
          </a:p>
          <a:p>
            <a:pPr indent="-114300" lvl="1" marL="685800" marR="0" rtl="0" algn="l">
              <a:lnSpc>
                <a:spcPct val="90000"/>
              </a:lnSpc>
              <a:spcBef>
                <a:spcPts val="500"/>
              </a:spcBef>
              <a:spcAft>
                <a:spcPts val="0"/>
              </a:spcAft>
              <a:buClr>
                <a:srgbClr val="0070C0"/>
              </a:buClr>
              <a:buSzPts val="1800"/>
              <a:buFont typeface="Arial"/>
              <a:buNone/>
            </a:pPr>
            <a:r>
              <a:t/>
            </a:r>
            <a:endParaRPr b="0" i="0" sz="1800" u="none" cap="none" strike="noStrike">
              <a:solidFill>
                <a:srgbClr val="0070C0"/>
              </a:solidFill>
              <a:latin typeface="IBM Plex Mono"/>
              <a:ea typeface="IBM Plex Mono"/>
              <a:cs typeface="IBM Plex Mono"/>
              <a:sym typeface="IBM Plex Mono"/>
            </a:endParaRPr>
          </a:p>
          <a:p>
            <a:pPr indent="0" lvl="1" marL="457200" marR="0" rtl="0" algn="l">
              <a:lnSpc>
                <a:spcPct val="90000"/>
              </a:lnSpc>
              <a:spcBef>
                <a:spcPts val="500"/>
              </a:spcBef>
              <a:spcAft>
                <a:spcPts val="0"/>
              </a:spcAft>
              <a:buClr>
                <a:srgbClr val="0070C0"/>
              </a:buClr>
              <a:buSzPts val="1800"/>
              <a:buFont typeface="Arial"/>
              <a:buNone/>
            </a:pPr>
            <a:r>
              <a:t/>
            </a:r>
            <a:endParaRPr b="0" i="0" sz="1800" u="none" cap="none" strike="noStrike">
              <a:solidFill>
                <a:srgbClr val="0070C0"/>
              </a:solidFill>
              <a:latin typeface="IBM Plex Mono"/>
              <a:ea typeface="IBM Plex Mono"/>
              <a:cs typeface="IBM Plex Mono"/>
              <a:sym typeface="IBM Plex Mono"/>
            </a:endParaRPr>
          </a:p>
        </p:txBody>
      </p:sp>
      <p:sp>
        <p:nvSpPr>
          <p:cNvPr id="204" name="Google Shape;204;p1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05" name="Google Shape;205;p1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Results</a:t>
            </a:r>
            <a:endParaRPr sz="4000">
              <a:solidFill>
                <a:srgbClr val="0B49CB"/>
              </a:solidFill>
              <a:latin typeface="IBM Plex Mono SemiBold"/>
              <a:ea typeface="IBM Plex Mono SemiBold"/>
              <a:cs typeface="IBM Plex Mono SemiBold"/>
              <a:sym typeface="IBM Plex Mono SemiBold"/>
            </a:endParaRPr>
          </a:p>
        </p:txBody>
      </p:sp>
      <p:pic>
        <p:nvPicPr>
          <p:cNvPr id="206" name="Google Shape;206;p16"/>
          <p:cNvPicPr preferRelativeResize="0"/>
          <p:nvPr/>
        </p:nvPicPr>
        <p:blipFill>
          <a:blip r:embed="rId4">
            <a:alphaModFix/>
          </a:blip>
          <a:stretch>
            <a:fillRect/>
          </a:stretch>
        </p:blipFill>
        <p:spPr>
          <a:xfrm>
            <a:off x="3631525" y="3137599"/>
            <a:ext cx="3977350" cy="335193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0" name="Shape 210"/>
        <p:cNvGrpSpPr/>
        <p:nvPr/>
      </p:nvGrpSpPr>
      <p:grpSpPr>
        <a:xfrm>
          <a:off x="0" y="0"/>
          <a:ext cx="0" cy="0"/>
          <a:chOff x="0" y="0"/>
          <a:chExt cx="0" cy="0"/>
        </a:xfrm>
      </p:grpSpPr>
      <p:sp>
        <p:nvSpPr>
          <p:cNvPr id="211" name="Google Shape;211;p17"/>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2</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5" name="Shape 215"/>
        <p:cNvGrpSpPr/>
        <p:nvPr/>
      </p:nvGrpSpPr>
      <p:grpSpPr>
        <a:xfrm>
          <a:off x="0" y="0"/>
          <a:ext cx="0" cy="0"/>
          <a:chOff x="0" y="0"/>
          <a:chExt cx="0" cy="0"/>
        </a:xfrm>
      </p:grpSpPr>
      <p:sp>
        <p:nvSpPr>
          <p:cNvPr id="216" name="Google Shape;216;p1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17" name="Google Shape;217;p18"/>
          <p:cNvSpPr txBox="1"/>
          <p:nvPr>
            <p:ph idx="1" type="body"/>
          </p:nvPr>
        </p:nvSpPr>
        <p:spPr>
          <a:xfrm>
            <a:off x="864973" y="2057400"/>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scatter plot of Flight Number vs. Launch Site</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18" name="Google Shape;218;p1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Launch Site</a:t>
            </a:r>
            <a:endParaRPr sz="4000">
              <a:solidFill>
                <a:srgbClr val="0B49CB"/>
              </a:solidFill>
              <a:latin typeface="IBM Plex Mono SemiBold"/>
              <a:ea typeface="IBM Plex Mono SemiBold"/>
              <a:cs typeface="IBM Plex Mono SemiBold"/>
              <a:sym typeface="IBM Plex Mono SemiBold"/>
            </a:endParaRPr>
          </a:p>
        </p:txBody>
      </p:sp>
      <p:pic>
        <p:nvPicPr>
          <p:cNvPr id="219" name="Google Shape;219;p18"/>
          <p:cNvPicPr preferRelativeResize="0"/>
          <p:nvPr/>
        </p:nvPicPr>
        <p:blipFill>
          <a:blip r:embed="rId4">
            <a:alphaModFix/>
          </a:blip>
          <a:stretch>
            <a:fillRect/>
          </a:stretch>
        </p:blipFill>
        <p:spPr>
          <a:xfrm>
            <a:off x="770011" y="1575524"/>
            <a:ext cx="5102959" cy="4633073"/>
          </a:xfrm>
          <a:prstGeom prst="rect">
            <a:avLst/>
          </a:prstGeom>
          <a:noFill/>
          <a:ln>
            <a:noFill/>
          </a:ln>
        </p:spPr>
      </p:pic>
      <p:sp>
        <p:nvSpPr>
          <p:cNvPr id="220" name="Google Shape;220;p18"/>
          <p:cNvSpPr txBox="1"/>
          <p:nvPr/>
        </p:nvSpPr>
        <p:spPr>
          <a:xfrm>
            <a:off x="6010375" y="2234625"/>
            <a:ext cx="5103000" cy="40329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SzPts val="2500"/>
              <a:buChar char="●"/>
            </a:pPr>
            <a:r>
              <a:rPr lang="en-US" sz="2500"/>
              <a:t>As you can see, the successful landings (orange dots) seem to be disconnected from the unsuccessful landings (blue dots) in many cases. This shows that machine learning algorithms that focus on </a:t>
            </a:r>
            <a:r>
              <a:rPr lang="en-US" sz="2500"/>
              <a:t>euclidean</a:t>
            </a:r>
            <a:r>
              <a:rPr lang="en-US" sz="2500"/>
              <a:t> </a:t>
            </a:r>
            <a:r>
              <a:rPr lang="en-US" sz="2500"/>
              <a:t>separation</a:t>
            </a:r>
            <a:r>
              <a:rPr lang="en-US" sz="2500"/>
              <a:t> such as decision trees or support vector machines could be suitable</a:t>
            </a:r>
            <a:endParaRPr sz="25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4" name="Shape 224"/>
        <p:cNvGrpSpPr/>
        <p:nvPr/>
      </p:nvGrpSpPr>
      <p:grpSpPr>
        <a:xfrm>
          <a:off x="0" y="0"/>
          <a:ext cx="0" cy="0"/>
          <a:chOff x="0" y="0"/>
          <a:chExt cx="0" cy="0"/>
        </a:xfrm>
      </p:grpSpPr>
      <p:sp>
        <p:nvSpPr>
          <p:cNvPr id="225" name="Google Shape;225;p1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26" name="Google Shape;226;p19"/>
          <p:cNvSpPr txBox="1"/>
          <p:nvPr>
            <p:ph idx="1" type="body"/>
          </p:nvPr>
        </p:nvSpPr>
        <p:spPr>
          <a:xfrm>
            <a:off x="770011" y="2069757"/>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scatter plot of Payload vs. Launch Site</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27" name="Google Shape;227;p1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Launch Site</a:t>
            </a:r>
            <a:endParaRPr/>
          </a:p>
        </p:txBody>
      </p:sp>
      <p:pic>
        <p:nvPicPr>
          <p:cNvPr id="228" name="Google Shape;228;p19"/>
          <p:cNvPicPr preferRelativeResize="0"/>
          <p:nvPr/>
        </p:nvPicPr>
        <p:blipFill>
          <a:blip r:embed="rId4">
            <a:alphaModFix/>
          </a:blip>
          <a:stretch>
            <a:fillRect/>
          </a:stretch>
        </p:blipFill>
        <p:spPr>
          <a:xfrm>
            <a:off x="693624" y="1490524"/>
            <a:ext cx="5245167" cy="4633074"/>
          </a:xfrm>
          <a:prstGeom prst="rect">
            <a:avLst/>
          </a:prstGeom>
          <a:noFill/>
          <a:ln>
            <a:noFill/>
          </a:ln>
        </p:spPr>
      </p:pic>
      <p:sp>
        <p:nvSpPr>
          <p:cNvPr id="229" name="Google Shape;229;p19"/>
          <p:cNvSpPr txBox="1"/>
          <p:nvPr/>
        </p:nvSpPr>
        <p:spPr>
          <a:xfrm>
            <a:off x="6203025" y="1627800"/>
            <a:ext cx="5201400" cy="3016800"/>
          </a:xfrm>
          <a:prstGeom prst="rect">
            <a:avLst/>
          </a:prstGeom>
          <a:noFill/>
          <a:ln>
            <a:noFill/>
          </a:ln>
        </p:spPr>
        <p:txBody>
          <a:bodyPr anchorCtr="0" anchor="t" bIns="91425" lIns="91425" spcFirstLastPara="1" rIns="91425" wrap="square" tIns="91425">
            <a:spAutoFit/>
          </a:bodyPr>
          <a:lstStyle/>
          <a:p>
            <a:pPr indent="-374650" lvl="0" marL="457200" rtl="0" algn="l">
              <a:spcBef>
                <a:spcPts val="0"/>
              </a:spcBef>
              <a:spcAft>
                <a:spcPts val="0"/>
              </a:spcAft>
              <a:buSzPts val="2300"/>
              <a:buChar char="●"/>
            </a:pPr>
            <a:r>
              <a:rPr lang="en-US" sz="2300"/>
              <a:t>The </a:t>
            </a:r>
            <a:r>
              <a:rPr lang="en-US" sz="2300"/>
              <a:t>vertical</a:t>
            </a:r>
            <a:r>
              <a:rPr lang="en-US" sz="2300"/>
              <a:t> lines that seem to form in the launch site sections suggest that the launch sites have a maximum payload mass. Additionally, it seems that as we increase the mass, the likelihood of the rocket </a:t>
            </a:r>
            <a:r>
              <a:rPr lang="en-US" sz="2300"/>
              <a:t>successfully</a:t>
            </a:r>
            <a:r>
              <a:rPr lang="en-US" sz="2300"/>
              <a:t> landing increases</a:t>
            </a:r>
            <a:endParaRPr sz="23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Google Shape;93;p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94" name="Google Shape;94;p2"/>
          <p:cNvSpPr txBox="1"/>
          <p:nvPr/>
        </p:nvSpPr>
        <p:spPr>
          <a:xfrm>
            <a:off x="958697" y="2113240"/>
            <a:ext cx="5167086" cy="332082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Executive Summary</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Introduction</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Methodology</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Results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Conclusion</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Appendix</a:t>
            </a:r>
            <a:endParaRPr/>
          </a:p>
        </p:txBody>
      </p:sp>
      <p:sp>
        <p:nvSpPr>
          <p:cNvPr id="95" name="Google Shape;95;p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Outline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3" name="Shape 233"/>
        <p:cNvGrpSpPr/>
        <p:nvPr/>
      </p:nvGrpSpPr>
      <p:grpSpPr>
        <a:xfrm>
          <a:off x="0" y="0"/>
          <a:ext cx="0" cy="0"/>
          <a:chOff x="0" y="0"/>
          <a:chExt cx="0" cy="0"/>
        </a:xfrm>
      </p:grpSpPr>
      <p:sp>
        <p:nvSpPr>
          <p:cNvPr id="234" name="Google Shape;234;p2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35" name="Google Shape;235;p20"/>
          <p:cNvSpPr txBox="1"/>
          <p:nvPr>
            <p:ph idx="1" type="body"/>
          </p:nvPr>
        </p:nvSpPr>
        <p:spPr>
          <a:xfrm>
            <a:off x="770011" y="2082114"/>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bar chart for the success rate of each orbit type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36" name="Google Shape;236;p2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 Rate vs. Orbit Type</a:t>
            </a:r>
            <a:endParaRPr sz="4000">
              <a:solidFill>
                <a:srgbClr val="0B49CB"/>
              </a:solidFill>
              <a:latin typeface="IBM Plex Mono SemiBold"/>
              <a:ea typeface="IBM Plex Mono SemiBold"/>
              <a:cs typeface="IBM Plex Mono SemiBold"/>
              <a:sym typeface="IBM Plex Mono SemiBold"/>
            </a:endParaRPr>
          </a:p>
        </p:txBody>
      </p:sp>
      <p:pic>
        <p:nvPicPr>
          <p:cNvPr id="237" name="Google Shape;237;p20"/>
          <p:cNvPicPr preferRelativeResize="0"/>
          <p:nvPr/>
        </p:nvPicPr>
        <p:blipFill>
          <a:blip r:embed="rId4">
            <a:alphaModFix/>
          </a:blip>
          <a:stretch>
            <a:fillRect/>
          </a:stretch>
        </p:blipFill>
        <p:spPr>
          <a:xfrm>
            <a:off x="722499" y="1500149"/>
            <a:ext cx="4633074" cy="4633074"/>
          </a:xfrm>
          <a:prstGeom prst="rect">
            <a:avLst/>
          </a:prstGeom>
          <a:noFill/>
          <a:ln>
            <a:noFill/>
          </a:ln>
        </p:spPr>
      </p:pic>
      <p:sp>
        <p:nvSpPr>
          <p:cNvPr id="238" name="Google Shape;238;p20"/>
          <p:cNvSpPr txBox="1"/>
          <p:nvPr/>
        </p:nvSpPr>
        <p:spPr>
          <a:xfrm>
            <a:off x="5846650" y="1830075"/>
            <a:ext cx="5439000" cy="35709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SzPts val="2200"/>
              <a:buChar char="●"/>
            </a:pPr>
            <a:r>
              <a:rPr lang="en-US" sz="2200"/>
              <a:t>here we see the success rate (bar height) plotted against the orbit type (x axis).</a:t>
            </a:r>
            <a:endParaRPr sz="2200"/>
          </a:p>
          <a:p>
            <a:pPr indent="-368300" lvl="0" marL="457200" rtl="0" algn="l">
              <a:spcBef>
                <a:spcPts val="0"/>
              </a:spcBef>
              <a:spcAft>
                <a:spcPts val="0"/>
              </a:spcAft>
              <a:buSzPts val="2200"/>
              <a:buChar char="●"/>
            </a:pPr>
            <a:r>
              <a:rPr lang="en-US" sz="2200"/>
              <a:t>The orbit types GEO, SO, HEO, and ES-L1 all had only 1 launch, so </a:t>
            </a:r>
            <a:r>
              <a:rPr lang="en-US" sz="2200"/>
              <a:t>their relative outstanding success and failure rates are to be taken with a grain of salt.</a:t>
            </a:r>
            <a:endParaRPr sz="2200"/>
          </a:p>
          <a:p>
            <a:pPr indent="-368300" lvl="0" marL="457200" rtl="0" algn="l">
              <a:spcBef>
                <a:spcPts val="0"/>
              </a:spcBef>
              <a:spcAft>
                <a:spcPts val="0"/>
              </a:spcAft>
              <a:buSzPts val="2200"/>
              <a:buChar char="●"/>
            </a:pPr>
            <a:r>
              <a:rPr lang="en-US" sz="2200"/>
              <a:t>SSO orbits had multiple successful launches.</a:t>
            </a:r>
            <a:endParaRPr sz="2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2" name="Shape 242"/>
        <p:cNvGrpSpPr/>
        <p:nvPr/>
      </p:nvGrpSpPr>
      <p:grpSpPr>
        <a:xfrm>
          <a:off x="0" y="0"/>
          <a:ext cx="0" cy="0"/>
          <a:chOff x="0" y="0"/>
          <a:chExt cx="0" cy="0"/>
        </a:xfrm>
      </p:grpSpPr>
      <p:sp>
        <p:nvSpPr>
          <p:cNvPr id="243" name="Google Shape;243;p2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44" name="Google Shape;244;p21"/>
          <p:cNvSpPr txBox="1"/>
          <p:nvPr>
            <p:ph idx="1" type="body"/>
          </p:nvPr>
        </p:nvSpPr>
        <p:spPr>
          <a:xfrm>
            <a:off x="770011" y="2069756"/>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scatter point of Flight number vs. Orbit type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45" name="Google Shape;245;p2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Orbit Type</a:t>
            </a:r>
            <a:endParaRPr sz="4000">
              <a:solidFill>
                <a:srgbClr val="0B49CB"/>
              </a:solidFill>
              <a:latin typeface="IBM Plex Mono SemiBold"/>
              <a:ea typeface="IBM Plex Mono SemiBold"/>
              <a:cs typeface="IBM Plex Mono SemiBold"/>
              <a:sym typeface="IBM Plex Mono SemiBold"/>
            </a:endParaRPr>
          </a:p>
        </p:txBody>
      </p:sp>
      <p:pic>
        <p:nvPicPr>
          <p:cNvPr id="246" name="Google Shape;246;p21"/>
          <p:cNvPicPr preferRelativeResize="0"/>
          <p:nvPr/>
        </p:nvPicPr>
        <p:blipFill>
          <a:blip r:embed="rId4">
            <a:alphaModFix/>
          </a:blip>
          <a:stretch>
            <a:fillRect/>
          </a:stretch>
        </p:blipFill>
        <p:spPr>
          <a:xfrm>
            <a:off x="982575" y="1373361"/>
            <a:ext cx="6120349" cy="5204375"/>
          </a:xfrm>
          <a:prstGeom prst="rect">
            <a:avLst/>
          </a:prstGeom>
          <a:noFill/>
          <a:ln>
            <a:noFill/>
          </a:ln>
        </p:spPr>
      </p:pic>
      <p:sp>
        <p:nvSpPr>
          <p:cNvPr id="247" name="Google Shape;247;p21"/>
          <p:cNvSpPr txBox="1"/>
          <p:nvPr/>
        </p:nvSpPr>
        <p:spPr>
          <a:xfrm>
            <a:off x="7532250" y="2205725"/>
            <a:ext cx="3753300" cy="29553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lang="en-US" sz="1800"/>
              <a:t>As flight number increases, so does time. As you can see, landings were largely failures in the early stages of SpaceX, but outcomes have improved with time</a:t>
            </a:r>
            <a:endParaRPr sz="1800"/>
          </a:p>
          <a:p>
            <a:pPr indent="-342900" lvl="0" marL="457200" rtl="0" algn="l">
              <a:spcBef>
                <a:spcPts val="0"/>
              </a:spcBef>
              <a:spcAft>
                <a:spcPts val="0"/>
              </a:spcAft>
              <a:buSzPts val="1800"/>
              <a:buChar char="●"/>
            </a:pPr>
            <a:r>
              <a:rPr lang="en-US" sz="1800"/>
              <a:t>Certain </a:t>
            </a:r>
            <a:r>
              <a:rPr lang="en-US" sz="1800"/>
              <a:t>orbits</a:t>
            </a:r>
            <a:r>
              <a:rPr lang="en-US" sz="1800"/>
              <a:t> tend to have troubles all throughout, while other orbits are better in general</a:t>
            </a: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1" name="Shape 251"/>
        <p:cNvGrpSpPr/>
        <p:nvPr/>
      </p:nvGrpSpPr>
      <p:grpSpPr>
        <a:xfrm>
          <a:off x="0" y="0"/>
          <a:ext cx="0" cy="0"/>
          <a:chOff x="0" y="0"/>
          <a:chExt cx="0" cy="0"/>
        </a:xfrm>
      </p:grpSpPr>
      <p:sp>
        <p:nvSpPr>
          <p:cNvPr id="252" name="Google Shape;252;p2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53" name="Google Shape;253;p22"/>
          <p:cNvSpPr txBox="1"/>
          <p:nvPr>
            <p:ph idx="1" type="body"/>
          </p:nvPr>
        </p:nvSpPr>
        <p:spPr>
          <a:xfrm>
            <a:off x="770011" y="2057400"/>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scatter point of payload vs. orbit type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54" name="Google Shape;254;p2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Orbit Type</a:t>
            </a:r>
            <a:endParaRPr sz="4000">
              <a:solidFill>
                <a:srgbClr val="0B49CB"/>
              </a:solidFill>
              <a:latin typeface="IBM Plex Mono SemiBold"/>
              <a:ea typeface="IBM Plex Mono SemiBold"/>
              <a:cs typeface="IBM Plex Mono SemiBold"/>
              <a:sym typeface="IBM Plex Mono SemiBold"/>
            </a:endParaRPr>
          </a:p>
        </p:txBody>
      </p:sp>
      <p:pic>
        <p:nvPicPr>
          <p:cNvPr id="255" name="Google Shape;255;p22"/>
          <p:cNvPicPr preferRelativeResize="0"/>
          <p:nvPr/>
        </p:nvPicPr>
        <p:blipFill>
          <a:blip r:embed="rId4">
            <a:alphaModFix/>
          </a:blip>
          <a:stretch>
            <a:fillRect/>
          </a:stretch>
        </p:blipFill>
        <p:spPr>
          <a:xfrm>
            <a:off x="828450" y="1529050"/>
            <a:ext cx="5756775" cy="4991825"/>
          </a:xfrm>
          <a:prstGeom prst="rect">
            <a:avLst/>
          </a:prstGeom>
          <a:noFill/>
          <a:ln>
            <a:noFill/>
          </a:ln>
        </p:spPr>
      </p:pic>
      <p:sp>
        <p:nvSpPr>
          <p:cNvPr id="256" name="Google Shape;256;p22"/>
          <p:cNvSpPr txBox="1"/>
          <p:nvPr/>
        </p:nvSpPr>
        <p:spPr>
          <a:xfrm>
            <a:off x="6819475" y="1666350"/>
            <a:ext cx="4638600" cy="29553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lang="en-US" sz="1800"/>
              <a:t>Here is the payload mass (x-axis) plotted against the type of orbit (y-axis). </a:t>
            </a:r>
            <a:endParaRPr sz="1800"/>
          </a:p>
          <a:p>
            <a:pPr indent="-342900" lvl="0" marL="457200" rtl="0" algn="l">
              <a:spcBef>
                <a:spcPts val="0"/>
              </a:spcBef>
              <a:spcAft>
                <a:spcPts val="0"/>
              </a:spcAft>
              <a:buSzPts val="1800"/>
              <a:buChar char="●"/>
            </a:pPr>
            <a:r>
              <a:rPr lang="en-US" sz="1800"/>
              <a:t>A similar trend of likelihood of a </a:t>
            </a:r>
            <a:r>
              <a:rPr lang="en-US" sz="1800"/>
              <a:t>successful</a:t>
            </a:r>
            <a:r>
              <a:rPr lang="en-US" sz="1800"/>
              <a:t> landing increasing with payload mass is shown, but this graph also shows that perhaps SpaceX is simply better at landing from certain orbit heights, regardless of payload mass</a:t>
            </a:r>
            <a:endParaRPr sz="1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0" name="Shape 260"/>
        <p:cNvGrpSpPr/>
        <p:nvPr/>
      </p:nvGrpSpPr>
      <p:grpSpPr>
        <a:xfrm>
          <a:off x="0" y="0"/>
          <a:ext cx="0" cy="0"/>
          <a:chOff x="0" y="0"/>
          <a:chExt cx="0" cy="0"/>
        </a:xfrm>
      </p:grpSpPr>
      <p:sp>
        <p:nvSpPr>
          <p:cNvPr id="261" name="Google Shape;261;p2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62" name="Google Shape;262;p23"/>
          <p:cNvSpPr txBox="1"/>
          <p:nvPr>
            <p:ph idx="1" type="body"/>
          </p:nvPr>
        </p:nvSpPr>
        <p:spPr>
          <a:xfrm>
            <a:off x="770011" y="2069757"/>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line chart of yearly average success rate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63" name="Google Shape;263;p2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Success Yearly Trend</a:t>
            </a:r>
            <a:endParaRPr/>
          </a:p>
        </p:txBody>
      </p:sp>
      <p:pic>
        <p:nvPicPr>
          <p:cNvPr id="264" name="Google Shape;264;p23"/>
          <p:cNvPicPr preferRelativeResize="0"/>
          <p:nvPr/>
        </p:nvPicPr>
        <p:blipFill>
          <a:blip r:embed="rId4">
            <a:alphaModFix/>
          </a:blip>
          <a:stretch>
            <a:fillRect/>
          </a:stretch>
        </p:blipFill>
        <p:spPr>
          <a:xfrm>
            <a:off x="809200" y="1659000"/>
            <a:ext cx="5403450" cy="4633075"/>
          </a:xfrm>
          <a:prstGeom prst="rect">
            <a:avLst/>
          </a:prstGeom>
          <a:noFill/>
          <a:ln>
            <a:noFill/>
          </a:ln>
        </p:spPr>
      </p:pic>
      <p:sp>
        <p:nvSpPr>
          <p:cNvPr id="265" name="Google Shape;265;p23"/>
          <p:cNvSpPr txBox="1"/>
          <p:nvPr/>
        </p:nvSpPr>
        <p:spPr>
          <a:xfrm>
            <a:off x="6491975" y="1695225"/>
            <a:ext cx="4965900" cy="37404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SzPts val="2100"/>
              <a:buChar char="●"/>
            </a:pPr>
            <a:r>
              <a:rPr lang="en-US" sz="2100"/>
              <a:t>As you can see, SpaceX has gotten better every year with landing their rockets.</a:t>
            </a:r>
            <a:endParaRPr sz="2100"/>
          </a:p>
          <a:p>
            <a:pPr indent="-361950" lvl="0" marL="457200" rtl="0" algn="l">
              <a:spcBef>
                <a:spcPts val="0"/>
              </a:spcBef>
              <a:spcAft>
                <a:spcPts val="0"/>
              </a:spcAft>
              <a:buSzPts val="2100"/>
              <a:buChar char="●"/>
            </a:pPr>
            <a:r>
              <a:rPr lang="en-US" sz="2100"/>
              <a:t>comparing the success </a:t>
            </a:r>
            <a:r>
              <a:rPr lang="en-US" sz="2100"/>
              <a:t>with</a:t>
            </a:r>
            <a:r>
              <a:rPr lang="en-US" sz="2100"/>
              <a:t> other metrics, it seems that time is perhaps the best </a:t>
            </a:r>
            <a:r>
              <a:rPr lang="en-US" sz="2100"/>
              <a:t>predictor</a:t>
            </a:r>
            <a:r>
              <a:rPr lang="en-US" sz="2100"/>
              <a:t> of landing success</a:t>
            </a:r>
            <a:endParaRPr sz="2100"/>
          </a:p>
          <a:p>
            <a:pPr indent="-361950" lvl="1" marL="914400" rtl="0" algn="l">
              <a:spcBef>
                <a:spcPts val="0"/>
              </a:spcBef>
              <a:spcAft>
                <a:spcPts val="0"/>
              </a:spcAft>
              <a:buSzPts val="2100"/>
              <a:buChar char="○"/>
            </a:pPr>
            <a:r>
              <a:rPr lang="en-US" sz="2100"/>
              <a:t>as time increases, we reliably predict a </a:t>
            </a:r>
            <a:r>
              <a:rPr lang="en-US" sz="2100"/>
              <a:t>positive</a:t>
            </a:r>
            <a:r>
              <a:rPr lang="en-US" sz="2100"/>
              <a:t> outcome. </a:t>
            </a:r>
            <a:endParaRPr sz="2100"/>
          </a:p>
          <a:p>
            <a:pPr indent="-361950" lvl="1" marL="914400" rtl="0" algn="l">
              <a:spcBef>
                <a:spcPts val="0"/>
              </a:spcBef>
              <a:spcAft>
                <a:spcPts val="0"/>
              </a:spcAft>
              <a:buSzPts val="2100"/>
              <a:buChar char="○"/>
            </a:pPr>
            <a:r>
              <a:rPr lang="en-US" sz="2100"/>
              <a:t>as time decreases, we reliably predict a negative outcome</a:t>
            </a:r>
            <a:endParaRPr sz="21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9" name="Shape 269"/>
        <p:cNvGrpSpPr/>
        <p:nvPr/>
      </p:nvGrpSpPr>
      <p:grpSpPr>
        <a:xfrm>
          <a:off x="0" y="0"/>
          <a:ext cx="0" cy="0"/>
          <a:chOff x="0" y="0"/>
          <a:chExt cx="0" cy="0"/>
        </a:xfrm>
      </p:grpSpPr>
      <p:sp>
        <p:nvSpPr>
          <p:cNvPr id="270" name="Google Shape;270;p2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71" name="Google Shape;271;p2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All Launch Site Names</a:t>
            </a:r>
            <a:endParaRPr/>
          </a:p>
        </p:txBody>
      </p:sp>
      <p:pic>
        <p:nvPicPr>
          <p:cNvPr id="272" name="Google Shape;272;p24"/>
          <p:cNvPicPr preferRelativeResize="0"/>
          <p:nvPr/>
        </p:nvPicPr>
        <p:blipFill>
          <a:blip r:embed="rId4">
            <a:alphaModFix/>
          </a:blip>
          <a:stretch>
            <a:fillRect/>
          </a:stretch>
        </p:blipFill>
        <p:spPr>
          <a:xfrm>
            <a:off x="826650" y="1958425"/>
            <a:ext cx="5688325" cy="4067150"/>
          </a:xfrm>
          <a:prstGeom prst="rect">
            <a:avLst/>
          </a:prstGeom>
          <a:noFill/>
          <a:ln>
            <a:noFill/>
          </a:ln>
        </p:spPr>
      </p:pic>
      <p:sp>
        <p:nvSpPr>
          <p:cNvPr id="273" name="Google Shape;273;p24"/>
          <p:cNvSpPr txBox="1"/>
          <p:nvPr/>
        </p:nvSpPr>
        <p:spPr>
          <a:xfrm>
            <a:off x="6896525" y="3014825"/>
            <a:ext cx="4132200" cy="14160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Char char="●"/>
            </a:pPr>
            <a:r>
              <a:rPr lang="en-US" sz="2000"/>
              <a:t>these are the launch sites considered </a:t>
            </a:r>
            <a:r>
              <a:rPr lang="en-US" sz="2000"/>
              <a:t>under</a:t>
            </a:r>
            <a:r>
              <a:rPr lang="en-US" sz="2000"/>
              <a:t> this analysis</a:t>
            </a:r>
            <a:endParaRPr sz="2000"/>
          </a:p>
          <a:p>
            <a:pPr indent="-355600" lvl="0" marL="457200" rtl="0" algn="l">
              <a:spcBef>
                <a:spcPts val="0"/>
              </a:spcBef>
              <a:spcAft>
                <a:spcPts val="0"/>
              </a:spcAft>
              <a:buSzPts val="2000"/>
              <a:buChar char="●"/>
            </a:pPr>
            <a:r>
              <a:rPr lang="en-US" sz="2000"/>
              <a:t>all Falcon 9 launches </a:t>
            </a:r>
            <a:r>
              <a:rPr lang="en-US" sz="2000"/>
              <a:t>occurred</a:t>
            </a:r>
            <a:r>
              <a:rPr lang="en-US" sz="2000"/>
              <a:t> at one of these sites.</a:t>
            </a:r>
            <a:endParaRPr sz="20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7" name="Shape 277"/>
        <p:cNvGrpSpPr/>
        <p:nvPr/>
      </p:nvGrpSpPr>
      <p:grpSpPr>
        <a:xfrm>
          <a:off x="0" y="0"/>
          <a:ext cx="0" cy="0"/>
          <a:chOff x="0" y="0"/>
          <a:chExt cx="0" cy="0"/>
        </a:xfrm>
      </p:grpSpPr>
      <p:sp>
        <p:nvSpPr>
          <p:cNvPr id="278" name="Google Shape;278;p2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79" name="Google Shape;279;p2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Site Names Begin with 'CCA'</a:t>
            </a:r>
            <a:endParaRPr/>
          </a:p>
        </p:txBody>
      </p:sp>
      <p:pic>
        <p:nvPicPr>
          <p:cNvPr id="280" name="Google Shape;280;p25"/>
          <p:cNvPicPr preferRelativeResize="0"/>
          <p:nvPr/>
        </p:nvPicPr>
        <p:blipFill>
          <a:blip r:embed="rId4">
            <a:alphaModFix/>
          </a:blip>
          <a:stretch>
            <a:fillRect/>
          </a:stretch>
        </p:blipFill>
        <p:spPr>
          <a:xfrm>
            <a:off x="470375" y="1789125"/>
            <a:ext cx="8244397" cy="3822275"/>
          </a:xfrm>
          <a:prstGeom prst="rect">
            <a:avLst/>
          </a:prstGeom>
          <a:noFill/>
          <a:ln>
            <a:noFill/>
          </a:ln>
        </p:spPr>
      </p:pic>
      <p:sp>
        <p:nvSpPr>
          <p:cNvPr id="281" name="Google Shape;281;p25"/>
          <p:cNvSpPr txBox="1"/>
          <p:nvPr/>
        </p:nvSpPr>
        <p:spPr>
          <a:xfrm>
            <a:off x="9044475" y="2205725"/>
            <a:ext cx="2241000" cy="287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500"/>
              <a:t>Here are 5 of the launches that took place at a site beginning with  the string “CCA”</a:t>
            </a:r>
            <a:endParaRPr sz="25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5" name="Shape 285"/>
        <p:cNvGrpSpPr/>
        <p:nvPr/>
      </p:nvGrpSpPr>
      <p:grpSpPr>
        <a:xfrm>
          <a:off x="0" y="0"/>
          <a:ext cx="0" cy="0"/>
          <a:chOff x="0" y="0"/>
          <a:chExt cx="0" cy="0"/>
        </a:xfrm>
      </p:grpSpPr>
      <p:sp>
        <p:nvSpPr>
          <p:cNvPr id="286" name="Google Shape;286;p2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87" name="Google Shape;287;p2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Payload Mass</a:t>
            </a:r>
            <a:endParaRPr/>
          </a:p>
        </p:txBody>
      </p:sp>
      <p:pic>
        <p:nvPicPr>
          <p:cNvPr id="288" name="Google Shape;288;p26"/>
          <p:cNvPicPr preferRelativeResize="0"/>
          <p:nvPr/>
        </p:nvPicPr>
        <p:blipFill>
          <a:blip r:embed="rId4">
            <a:alphaModFix/>
          </a:blip>
          <a:stretch>
            <a:fillRect/>
          </a:stretch>
        </p:blipFill>
        <p:spPr>
          <a:xfrm>
            <a:off x="585825" y="1962499"/>
            <a:ext cx="5867400" cy="1628775"/>
          </a:xfrm>
          <a:prstGeom prst="rect">
            <a:avLst/>
          </a:prstGeom>
          <a:noFill/>
          <a:ln>
            <a:noFill/>
          </a:ln>
        </p:spPr>
      </p:pic>
      <p:sp>
        <p:nvSpPr>
          <p:cNvPr id="289" name="Google Shape;289;p26"/>
          <p:cNvSpPr txBox="1"/>
          <p:nvPr/>
        </p:nvSpPr>
        <p:spPr>
          <a:xfrm>
            <a:off x="3053350" y="3900975"/>
            <a:ext cx="53553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100"/>
              <a:t>The total payload mass in kilograms carried by SpaceX rockets for NASA was discovered to be 45596 kilograms</a:t>
            </a:r>
            <a:endParaRPr sz="21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3" name="Shape 293"/>
        <p:cNvGrpSpPr/>
        <p:nvPr/>
      </p:nvGrpSpPr>
      <p:grpSpPr>
        <a:xfrm>
          <a:off x="0" y="0"/>
          <a:ext cx="0" cy="0"/>
          <a:chOff x="0" y="0"/>
          <a:chExt cx="0" cy="0"/>
        </a:xfrm>
      </p:grpSpPr>
      <p:sp>
        <p:nvSpPr>
          <p:cNvPr id="294" name="Google Shape;294;p2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5" name="Google Shape;295;p2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Average Payload Mass by F9 v1.1</a:t>
            </a:r>
            <a:endParaRPr/>
          </a:p>
        </p:txBody>
      </p:sp>
      <p:pic>
        <p:nvPicPr>
          <p:cNvPr id="296" name="Google Shape;296;p27"/>
          <p:cNvPicPr preferRelativeResize="0"/>
          <p:nvPr/>
        </p:nvPicPr>
        <p:blipFill>
          <a:blip r:embed="rId4">
            <a:alphaModFix/>
          </a:blip>
          <a:stretch>
            <a:fillRect/>
          </a:stretch>
        </p:blipFill>
        <p:spPr>
          <a:xfrm>
            <a:off x="1452725" y="2106974"/>
            <a:ext cx="5972175" cy="1733550"/>
          </a:xfrm>
          <a:prstGeom prst="rect">
            <a:avLst/>
          </a:prstGeom>
          <a:noFill/>
          <a:ln>
            <a:noFill/>
          </a:ln>
        </p:spPr>
      </p:pic>
      <p:sp>
        <p:nvSpPr>
          <p:cNvPr id="297" name="Google Shape;297;p27"/>
          <p:cNvSpPr txBox="1"/>
          <p:nvPr/>
        </p:nvSpPr>
        <p:spPr>
          <a:xfrm>
            <a:off x="3303775" y="4488525"/>
            <a:ext cx="5153100" cy="1600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300"/>
              <a:t>The average payload mass in kilograms carried by Falcon 9 </a:t>
            </a:r>
            <a:r>
              <a:rPr lang="en-US" sz="2300"/>
              <a:t>Rockets</a:t>
            </a:r>
            <a:r>
              <a:rPr lang="en-US" sz="2300"/>
              <a:t> (Version 1.1 only) was discovered to be 2928.4 kilograms</a:t>
            </a:r>
            <a:endParaRPr sz="23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1" name="Shape 301"/>
        <p:cNvGrpSpPr/>
        <p:nvPr/>
      </p:nvGrpSpPr>
      <p:grpSpPr>
        <a:xfrm>
          <a:off x="0" y="0"/>
          <a:ext cx="0" cy="0"/>
          <a:chOff x="0" y="0"/>
          <a:chExt cx="0" cy="0"/>
        </a:xfrm>
      </p:grpSpPr>
      <p:sp>
        <p:nvSpPr>
          <p:cNvPr id="302" name="Google Shape;302;p2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03" name="Google Shape;303;p2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First Successful Ground Landing Date</a:t>
            </a:r>
            <a:endParaRPr/>
          </a:p>
        </p:txBody>
      </p:sp>
      <p:pic>
        <p:nvPicPr>
          <p:cNvPr id="304" name="Google Shape;304;p28"/>
          <p:cNvPicPr preferRelativeResize="0"/>
          <p:nvPr/>
        </p:nvPicPr>
        <p:blipFill>
          <a:blip r:embed="rId4">
            <a:alphaModFix/>
          </a:blip>
          <a:stretch>
            <a:fillRect/>
          </a:stretch>
        </p:blipFill>
        <p:spPr>
          <a:xfrm>
            <a:off x="1454488" y="2527488"/>
            <a:ext cx="6200775" cy="1552575"/>
          </a:xfrm>
          <a:prstGeom prst="rect">
            <a:avLst/>
          </a:prstGeom>
          <a:noFill/>
          <a:ln>
            <a:noFill/>
          </a:ln>
        </p:spPr>
      </p:pic>
      <p:sp>
        <p:nvSpPr>
          <p:cNvPr id="305" name="Google Shape;305;p28"/>
          <p:cNvSpPr txBox="1"/>
          <p:nvPr/>
        </p:nvSpPr>
        <p:spPr>
          <a:xfrm>
            <a:off x="2485050" y="4488525"/>
            <a:ext cx="6790500" cy="89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300"/>
              <a:t>The first successful landing on a ground pad took place on August 1st, 2018</a:t>
            </a:r>
            <a:endParaRPr sz="23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9" name="Shape 309"/>
        <p:cNvGrpSpPr/>
        <p:nvPr/>
      </p:nvGrpSpPr>
      <p:grpSpPr>
        <a:xfrm>
          <a:off x="0" y="0"/>
          <a:ext cx="0" cy="0"/>
          <a:chOff x="0" y="0"/>
          <a:chExt cx="0" cy="0"/>
        </a:xfrm>
      </p:grpSpPr>
      <p:sp>
        <p:nvSpPr>
          <p:cNvPr id="310" name="Google Shape;310;p2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11" name="Google Shape;311;p2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Successful Drone Ship Landing with Payload between 4000 and 6000</a:t>
            </a:r>
            <a:endParaRPr/>
          </a:p>
        </p:txBody>
      </p:sp>
      <p:pic>
        <p:nvPicPr>
          <p:cNvPr id="312" name="Google Shape;312;p29"/>
          <p:cNvPicPr preferRelativeResize="0"/>
          <p:nvPr/>
        </p:nvPicPr>
        <p:blipFill>
          <a:blip r:embed="rId4">
            <a:alphaModFix/>
          </a:blip>
          <a:stretch>
            <a:fillRect/>
          </a:stretch>
        </p:blipFill>
        <p:spPr>
          <a:xfrm>
            <a:off x="258350" y="1962500"/>
            <a:ext cx="7389476" cy="3962400"/>
          </a:xfrm>
          <a:prstGeom prst="rect">
            <a:avLst/>
          </a:prstGeom>
          <a:noFill/>
          <a:ln>
            <a:noFill/>
          </a:ln>
        </p:spPr>
      </p:pic>
      <p:sp>
        <p:nvSpPr>
          <p:cNvPr id="313" name="Google Shape;313;p29"/>
          <p:cNvSpPr txBox="1"/>
          <p:nvPr/>
        </p:nvSpPr>
        <p:spPr>
          <a:xfrm>
            <a:off x="7773050" y="1964925"/>
            <a:ext cx="36849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t>These are the only successful drone ship landings that had a payload between 4000 kilograms and 6000 kilograms</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101" name="Google Shape;101;p3"/>
          <p:cNvSpPr txBox="1"/>
          <p:nvPr/>
        </p:nvSpPr>
        <p:spPr>
          <a:xfrm>
            <a:off x="769995" y="1471362"/>
            <a:ext cx="10515600" cy="50400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This project sets out to predict if a given Falcon 9 first stage </a:t>
            </a:r>
            <a:r>
              <a:rPr lang="en-US" sz="2200">
                <a:solidFill>
                  <a:srgbClr val="292929"/>
                </a:solidFill>
              </a:rPr>
              <a:t>rocket will land successfully–without all the rocket science gobbledygook. With the dramatic decrease in cost largely due to the reusability of the rockets, we set out to determine the cost of the launch. To achieve this, we collected data from several reliable sources, thoroughly explored the data through descriptive EDA, prepared the data for analysis through feature engineering, and analyzed the data using advanced machine learning techniques, including support vector machines and decision tree classification. The results were finding a robust model that could predict if a given rocket would successfully land 84% of the time.</a:t>
            </a:r>
            <a:endParaRPr/>
          </a:p>
        </p:txBody>
      </p:sp>
      <p:sp>
        <p:nvSpPr>
          <p:cNvPr id="102" name="Google Shape;102;p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Executive Summary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7" name="Shape 317"/>
        <p:cNvGrpSpPr/>
        <p:nvPr/>
      </p:nvGrpSpPr>
      <p:grpSpPr>
        <a:xfrm>
          <a:off x="0" y="0"/>
          <a:ext cx="0" cy="0"/>
          <a:chOff x="0" y="0"/>
          <a:chExt cx="0" cy="0"/>
        </a:xfrm>
      </p:grpSpPr>
      <p:sp>
        <p:nvSpPr>
          <p:cNvPr id="318" name="Google Shape;318;p3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19" name="Google Shape;319;p3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77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Number of Successful and Failure Mission Outcomes</a:t>
            </a:r>
            <a:endParaRPr/>
          </a:p>
        </p:txBody>
      </p:sp>
      <p:pic>
        <p:nvPicPr>
          <p:cNvPr id="320" name="Google Shape;320;p30"/>
          <p:cNvPicPr preferRelativeResize="0"/>
          <p:nvPr/>
        </p:nvPicPr>
        <p:blipFill>
          <a:blip r:embed="rId4">
            <a:alphaModFix/>
          </a:blip>
          <a:stretch>
            <a:fillRect/>
          </a:stretch>
        </p:blipFill>
        <p:spPr>
          <a:xfrm>
            <a:off x="701425" y="2087725"/>
            <a:ext cx="5857975" cy="3855250"/>
          </a:xfrm>
          <a:prstGeom prst="rect">
            <a:avLst/>
          </a:prstGeom>
          <a:noFill/>
          <a:ln>
            <a:noFill/>
          </a:ln>
        </p:spPr>
      </p:pic>
      <p:sp>
        <p:nvSpPr>
          <p:cNvPr id="321" name="Google Shape;321;p30"/>
          <p:cNvSpPr txBox="1"/>
          <p:nvPr/>
        </p:nvSpPr>
        <p:spPr>
          <a:xfrm>
            <a:off x="6771300" y="1984200"/>
            <a:ext cx="4026300" cy="124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300"/>
              <a:t>Here are the number of successful and failure mission outcomes</a:t>
            </a:r>
            <a:endParaRPr sz="23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5" name="Shape 325"/>
        <p:cNvGrpSpPr/>
        <p:nvPr/>
      </p:nvGrpSpPr>
      <p:grpSpPr>
        <a:xfrm>
          <a:off x="0" y="0"/>
          <a:ext cx="0" cy="0"/>
          <a:chOff x="0" y="0"/>
          <a:chExt cx="0" cy="0"/>
        </a:xfrm>
      </p:grpSpPr>
      <p:sp>
        <p:nvSpPr>
          <p:cNvPr id="326" name="Google Shape;326;p3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27" name="Google Shape;327;p3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Boosters Carried Maximum Payload</a:t>
            </a:r>
            <a:endParaRPr/>
          </a:p>
        </p:txBody>
      </p:sp>
      <p:pic>
        <p:nvPicPr>
          <p:cNvPr id="328" name="Google Shape;328;p31"/>
          <p:cNvPicPr preferRelativeResize="0"/>
          <p:nvPr/>
        </p:nvPicPr>
        <p:blipFill rotWithShape="1">
          <a:blip r:embed="rId4">
            <a:alphaModFix/>
          </a:blip>
          <a:srcRect b="0" l="0" r="27609" t="0"/>
          <a:stretch/>
        </p:blipFill>
        <p:spPr>
          <a:xfrm>
            <a:off x="817025" y="1442375"/>
            <a:ext cx="5867600" cy="4543425"/>
          </a:xfrm>
          <a:prstGeom prst="rect">
            <a:avLst/>
          </a:prstGeom>
          <a:noFill/>
          <a:ln>
            <a:noFill/>
          </a:ln>
        </p:spPr>
      </p:pic>
      <p:sp>
        <p:nvSpPr>
          <p:cNvPr id="329" name="Google Shape;329;p31"/>
          <p:cNvSpPr txBox="1"/>
          <p:nvPr/>
        </p:nvSpPr>
        <p:spPr>
          <a:xfrm>
            <a:off x="6771300" y="1781925"/>
            <a:ext cx="45144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700"/>
              <a:t>These are the specific versions of the boosters that carried the maximum payload mass</a:t>
            </a:r>
            <a:endParaRPr sz="27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3" name="Shape 333"/>
        <p:cNvGrpSpPr/>
        <p:nvPr/>
      </p:nvGrpSpPr>
      <p:grpSpPr>
        <a:xfrm>
          <a:off x="0" y="0"/>
          <a:ext cx="0" cy="0"/>
          <a:chOff x="0" y="0"/>
          <a:chExt cx="0" cy="0"/>
        </a:xfrm>
      </p:grpSpPr>
      <p:sp>
        <p:nvSpPr>
          <p:cNvPr id="334" name="Google Shape;334;p3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35" name="Google Shape;335;p3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2015 Launch Records</a:t>
            </a:r>
            <a:endParaRPr/>
          </a:p>
        </p:txBody>
      </p:sp>
      <p:pic>
        <p:nvPicPr>
          <p:cNvPr id="336" name="Google Shape;336;p32"/>
          <p:cNvPicPr preferRelativeResize="0"/>
          <p:nvPr/>
        </p:nvPicPr>
        <p:blipFill>
          <a:blip r:embed="rId4">
            <a:alphaModFix/>
          </a:blip>
          <a:stretch>
            <a:fillRect/>
          </a:stretch>
        </p:blipFill>
        <p:spPr>
          <a:xfrm>
            <a:off x="1009650" y="1606099"/>
            <a:ext cx="5457825" cy="1905000"/>
          </a:xfrm>
          <a:prstGeom prst="rect">
            <a:avLst/>
          </a:prstGeom>
          <a:noFill/>
          <a:ln>
            <a:noFill/>
          </a:ln>
        </p:spPr>
      </p:pic>
      <p:sp>
        <p:nvSpPr>
          <p:cNvPr id="337" name="Google Shape;337;p32"/>
          <p:cNvSpPr txBox="1"/>
          <p:nvPr/>
        </p:nvSpPr>
        <p:spPr>
          <a:xfrm>
            <a:off x="4767850" y="3920225"/>
            <a:ext cx="39468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700"/>
              <a:t>These are all the launches that attempted to land on a drone ship in the year 2015. </a:t>
            </a:r>
            <a:endParaRPr sz="27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1" name="Shape 341"/>
        <p:cNvGrpSpPr/>
        <p:nvPr/>
      </p:nvGrpSpPr>
      <p:grpSpPr>
        <a:xfrm>
          <a:off x="0" y="0"/>
          <a:ext cx="0" cy="0"/>
          <a:chOff x="0" y="0"/>
          <a:chExt cx="0" cy="0"/>
        </a:xfrm>
      </p:grpSpPr>
      <p:sp>
        <p:nvSpPr>
          <p:cNvPr id="342" name="Google Shape;342;p34"/>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3</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6" name="Shape 346"/>
        <p:cNvGrpSpPr/>
        <p:nvPr/>
      </p:nvGrpSpPr>
      <p:grpSpPr>
        <a:xfrm>
          <a:off x="0" y="0"/>
          <a:ext cx="0" cy="0"/>
          <a:chOff x="0" y="0"/>
          <a:chExt cx="0" cy="0"/>
        </a:xfrm>
      </p:grpSpPr>
      <p:sp>
        <p:nvSpPr>
          <p:cNvPr id="347" name="Google Shape;347;p3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48" name="Google Shape;348;p3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Map of Launch Sites</a:t>
            </a:r>
            <a:endParaRPr/>
          </a:p>
        </p:txBody>
      </p:sp>
      <p:pic>
        <p:nvPicPr>
          <p:cNvPr id="349" name="Google Shape;349;p35"/>
          <p:cNvPicPr preferRelativeResize="0"/>
          <p:nvPr/>
        </p:nvPicPr>
        <p:blipFill>
          <a:blip r:embed="rId4">
            <a:alphaModFix/>
          </a:blip>
          <a:stretch>
            <a:fillRect/>
          </a:stretch>
        </p:blipFill>
        <p:spPr>
          <a:xfrm>
            <a:off x="809074" y="1725900"/>
            <a:ext cx="6453951" cy="3530825"/>
          </a:xfrm>
          <a:prstGeom prst="rect">
            <a:avLst/>
          </a:prstGeom>
          <a:noFill/>
          <a:ln>
            <a:noFill/>
          </a:ln>
        </p:spPr>
      </p:pic>
      <p:sp>
        <p:nvSpPr>
          <p:cNvPr id="350" name="Google Shape;350;p35"/>
          <p:cNvSpPr txBox="1"/>
          <p:nvPr/>
        </p:nvSpPr>
        <p:spPr>
          <a:xfrm>
            <a:off x="8062000" y="2600650"/>
            <a:ext cx="3140100" cy="21858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US" sz="2600"/>
              <a:t>Here you can see the various launch sites that the Falcon 9 rockets launched from</a:t>
            </a:r>
            <a:endParaRPr sz="26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4" name="Shape 354"/>
        <p:cNvGrpSpPr/>
        <p:nvPr/>
      </p:nvGrpSpPr>
      <p:grpSpPr>
        <a:xfrm>
          <a:off x="0" y="0"/>
          <a:ext cx="0" cy="0"/>
          <a:chOff x="0" y="0"/>
          <a:chExt cx="0" cy="0"/>
        </a:xfrm>
      </p:grpSpPr>
      <p:sp>
        <p:nvSpPr>
          <p:cNvPr id="355" name="Google Shape;355;p3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56" name="Google Shape;356;p36"/>
          <p:cNvSpPr txBox="1"/>
          <p:nvPr/>
        </p:nvSpPr>
        <p:spPr>
          <a:xfrm>
            <a:off x="770011" y="538650"/>
            <a:ext cx="10515600" cy="549000"/>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Grouped Launch Sites</a:t>
            </a:r>
            <a:endParaRPr/>
          </a:p>
        </p:txBody>
      </p:sp>
      <p:pic>
        <p:nvPicPr>
          <p:cNvPr id="357" name="Google Shape;357;p36"/>
          <p:cNvPicPr preferRelativeResize="0"/>
          <p:nvPr/>
        </p:nvPicPr>
        <p:blipFill>
          <a:blip r:embed="rId4">
            <a:alphaModFix/>
          </a:blip>
          <a:stretch>
            <a:fillRect/>
          </a:stretch>
        </p:blipFill>
        <p:spPr>
          <a:xfrm>
            <a:off x="828350" y="1403825"/>
            <a:ext cx="5702150" cy="2807000"/>
          </a:xfrm>
          <a:prstGeom prst="rect">
            <a:avLst/>
          </a:prstGeom>
          <a:noFill/>
          <a:ln>
            <a:noFill/>
          </a:ln>
        </p:spPr>
      </p:pic>
      <p:pic>
        <p:nvPicPr>
          <p:cNvPr id="358" name="Google Shape;358;p36"/>
          <p:cNvPicPr preferRelativeResize="0"/>
          <p:nvPr/>
        </p:nvPicPr>
        <p:blipFill>
          <a:blip r:embed="rId5">
            <a:alphaModFix/>
          </a:blip>
          <a:stretch>
            <a:fillRect/>
          </a:stretch>
        </p:blipFill>
        <p:spPr>
          <a:xfrm>
            <a:off x="770000" y="4392125"/>
            <a:ext cx="5553539" cy="2342374"/>
          </a:xfrm>
          <a:prstGeom prst="rect">
            <a:avLst/>
          </a:prstGeom>
          <a:noFill/>
          <a:ln>
            <a:noFill/>
          </a:ln>
        </p:spPr>
      </p:pic>
      <p:sp>
        <p:nvSpPr>
          <p:cNvPr id="359" name="Google Shape;359;p36"/>
          <p:cNvSpPr txBox="1"/>
          <p:nvPr/>
        </p:nvSpPr>
        <p:spPr>
          <a:xfrm>
            <a:off x="6896525" y="2273150"/>
            <a:ext cx="4710000" cy="210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500"/>
              <a:t>Here, we grouped the launches onto the launch locations so that we could more easily see how the outcome was related to the launch location</a:t>
            </a:r>
            <a:endParaRPr sz="25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3" name="Shape 363"/>
        <p:cNvGrpSpPr/>
        <p:nvPr/>
      </p:nvGrpSpPr>
      <p:grpSpPr>
        <a:xfrm>
          <a:off x="0" y="0"/>
          <a:ext cx="0" cy="0"/>
          <a:chOff x="0" y="0"/>
          <a:chExt cx="0" cy="0"/>
        </a:xfrm>
      </p:grpSpPr>
      <p:sp>
        <p:nvSpPr>
          <p:cNvPr id="364" name="Google Shape;364;p3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65" name="Google Shape;365;p3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Distance from Shoreline</a:t>
            </a:r>
            <a:endParaRPr/>
          </a:p>
        </p:txBody>
      </p:sp>
      <p:pic>
        <p:nvPicPr>
          <p:cNvPr id="366" name="Google Shape;366;p37"/>
          <p:cNvPicPr preferRelativeResize="0"/>
          <p:nvPr/>
        </p:nvPicPr>
        <p:blipFill>
          <a:blip r:embed="rId4">
            <a:alphaModFix/>
          </a:blip>
          <a:stretch>
            <a:fillRect/>
          </a:stretch>
        </p:blipFill>
        <p:spPr>
          <a:xfrm>
            <a:off x="681100" y="2135900"/>
            <a:ext cx="5414899" cy="3686175"/>
          </a:xfrm>
          <a:prstGeom prst="rect">
            <a:avLst/>
          </a:prstGeom>
          <a:noFill/>
          <a:ln>
            <a:noFill/>
          </a:ln>
        </p:spPr>
      </p:pic>
      <p:sp>
        <p:nvSpPr>
          <p:cNvPr id="367" name="Google Shape;367;p37"/>
          <p:cNvSpPr txBox="1"/>
          <p:nvPr/>
        </p:nvSpPr>
        <p:spPr>
          <a:xfrm>
            <a:off x="6886900" y="1984200"/>
            <a:ext cx="4045500" cy="301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300"/>
              <a:t>Finally, we colored the locations according to </a:t>
            </a:r>
            <a:r>
              <a:rPr lang="en-US" sz="2300"/>
              <a:t>their</a:t>
            </a:r>
            <a:r>
              <a:rPr lang="en-US" sz="2300"/>
              <a:t> success and failure rate, and then we found the distance from the nearest shore for one of the launch locations, as shown by the polyline annotation here</a:t>
            </a:r>
            <a:endParaRPr sz="23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1" name="Shape 371"/>
        <p:cNvGrpSpPr/>
        <p:nvPr/>
      </p:nvGrpSpPr>
      <p:grpSpPr>
        <a:xfrm>
          <a:off x="0" y="0"/>
          <a:ext cx="0" cy="0"/>
          <a:chOff x="0" y="0"/>
          <a:chExt cx="0" cy="0"/>
        </a:xfrm>
      </p:grpSpPr>
      <p:sp>
        <p:nvSpPr>
          <p:cNvPr id="372" name="Google Shape;372;p38"/>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4</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6" name="Shape 376"/>
        <p:cNvGrpSpPr/>
        <p:nvPr/>
      </p:nvGrpSpPr>
      <p:grpSpPr>
        <a:xfrm>
          <a:off x="0" y="0"/>
          <a:ext cx="0" cy="0"/>
          <a:chOff x="0" y="0"/>
          <a:chExt cx="0" cy="0"/>
        </a:xfrm>
      </p:grpSpPr>
      <p:sp>
        <p:nvSpPr>
          <p:cNvPr id="377" name="Google Shape;377;p3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78" name="Google Shape;378;p39"/>
          <p:cNvSpPr txBox="1"/>
          <p:nvPr>
            <p:ph idx="1" type="body"/>
          </p:nvPr>
        </p:nvSpPr>
        <p:spPr>
          <a:xfrm>
            <a:off x="6665350" y="1825625"/>
            <a:ext cx="4266900" cy="43512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Here, we see the success rate of various launch sites. </a:t>
            </a:r>
            <a:endParaRPr sz="2200">
              <a:solidFill>
                <a:srgbClr val="292929"/>
              </a:solidFill>
            </a:endParaRPr>
          </a:p>
          <a:p>
            <a:pPr indent="-228600" lvl="0" marL="228600" marR="0" rtl="0" algn="l">
              <a:lnSpc>
                <a:spcPct val="100000"/>
              </a:lnSpc>
              <a:spcBef>
                <a:spcPts val="1400"/>
              </a:spcBef>
              <a:spcAft>
                <a:spcPts val="0"/>
              </a:spcAft>
              <a:buClr>
                <a:srgbClr val="292929"/>
              </a:buClr>
              <a:buSzPts val="2200"/>
              <a:buChar char="•"/>
            </a:pPr>
            <a:r>
              <a:rPr lang="en-US" sz="2200">
                <a:solidFill>
                  <a:srgbClr val="292929"/>
                </a:solidFill>
              </a:rPr>
              <a:t>Clearly, the KSC LC-39A site has the largest success rate by nearly double when compared to all the other sites.</a:t>
            </a:r>
            <a:endParaRPr sz="2200">
              <a:solidFill>
                <a:srgbClr val="292929"/>
              </a:solidFil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379" name="Google Shape;379;p3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Total Success Rate by Site</a:t>
            </a:r>
            <a:endParaRPr/>
          </a:p>
        </p:txBody>
      </p:sp>
      <p:pic>
        <p:nvPicPr>
          <p:cNvPr id="380" name="Google Shape;380;p39"/>
          <p:cNvPicPr preferRelativeResize="0"/>
          <p:nvPr/>
        </p:nvPicPr>
        <p:blipFill>
          <a:blip r:embed="rId4">
            <a:alphaModFix/>
          </a:blip>
          <a:stretch>
            <a:fillRect/>
          </a:stretch>
        </p:blipFill>
        <p:spPr>
          <a:xfrm>
            <a:off x="828125" y="1506588"/>
            <a:ext cx="5600700" cy="35909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4" name="Shape 384"/>
        <p:cNvGrpSpPr/>
        <p:nvPr/>
      </p:nvGrpSpPr>
      <p:grpSpPr>
        <a:xfrm>
          <a:off x="0" y="0"/>
          <a:ext cx="0" cy="0"/>
          <a:chOff x="0" y="0"/>
          <a:chExt cx="0" cy="0"/>
        </a:xfrm>
      </p:grpSpPr>
      <p:sp>
        <p:nvSpPr>
          <p:cNvPr id="385" name="Google Shape;385;p4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86" name="Google Shape;386;p40"/>
          <p:cNvSpPr txBox="1"/>
          <p:nvPr>
            <p:ph idx="1" type="body"/>
          </p:nvPr>
        </p:nvSpPr>
        <p:spPr>
          <a:xfrm>
            <a:off x="7127706" y="1825625"/>
            <a:ext cx="4158000" cy="43515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Here is the breakdown for the launch site with the highest success rate</a:t>
            </a:r>
            <a:endParaRPr sz="2200">
              <a:solidFill>
                <a:srgbClr val="292929"/>
              </a:solidFill>
            </a:endParaRPr>
          </a:p>
          <a:p>
            <a:pPr indent="-228600" lvl="0" marL="228600" marR="0" rtl="0" algn="l">
              <a:lnSpc>
                <a:spcPct val="100000"/>
              </a:lnSpc>
              <a:spcBef>
                <a:spcPts val="1400"/>
              </a:spcBef>
              <a:spcAft>
                <a:spcPts val="0"/>
              </a:spcAft>
              <a:buClr>
                <a:srgbClr val="292929"/>
              </a:buClr>
              <a:buSzPts val="2200"/>
              <a:buChar char="•"/>
            </a:pPr>
            <a:r>
              <a:rPr lang="en-US" sz="2200">
                <a:solidFill>
                  <a:srgbClr val="292929"/>
                </a:solidFill>
              </a:rPr>
              <a:t>Clearly, launching from this site is </a:t>
            </a:r>
            <a:r>
              <a:rPr lang="en-US" sz="2200">
                <a:solidFill>
                  <a:srgbClr val="292929"/>
                </a:solidFill>
              </a:rPr>
              <a:t>probably</a:t>
            </a:r>
            <a:r>
              <a:rPr lang="en-US" sz="2200">
                <a:solidFill>
                  <a:srgbClr val="292929"/>
                </a:solidFill>
              </a:rPr>
              <a:t> the best bet as far as saving some money on </a:t>
            </a:r>
            <a:r>
              <a:rPr lang="en-US" sz="2200">
                <a:solidFill>
                  <a:srgbClr val="292929"/>
                </a:solidFill>
              </a:rPr>
              <a:t>launching</a:t>
            </a:r>
            <a:r>
              <a:rPr lang="en-US" sz="2200">
                <a:solidFill>
                  <a:srgbClr val="292929"/>
                </a:solidFill>
              </a:rPr>
              <a:t> rockets into space</a:t>
            </a:r>
            <a:endParaRPr sz="2200">
              <a:solidFill>
                <a:srgbClr val="292929"/>
              </a:solidFill>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387" name="Google Shape;387;p4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Most Successful Launch Site</a:t>
            </a:r>
            <a:endParaRPr/>
          </a:p>
        </p:txBody>
      </p:sp>
      <p:pic>
        <p:nvPicPr>
          <p:cNvPr id="388" name="Google Shape;388;p40"/>
          <p:cNvPicPr preferRelativeResize="0"/>
          <p:nvPr/>
        </p:nvPicPr>
        <p:blipFill>
          <a:blip r:embed="rId4">
            <a:alphaModFix/>
          </a:blip>
          <a:stretch>
            <a:fillRect/>
          </a:stretch>
        </p:blipFill>
        <p:spPr>
          <a:xfrm>
            <a:off x="691800" y="2232199"/>
            <a:ext cx="5467350" cy="3248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108" name="Google Shape;108;p4"/>
          <p:cNvSpPr txBox="1"/>
          <p:nvPr/>
        </p:nvSpPr>
        <p:spPr>
          <a:xfrm>
            <a:off x="828068" y="538650"/>
            <a:ext cx="10530114"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Introduction</a:t>
            </a:r>
            <a:endParaRPr sz="4000">
              <a:solidFill>
                <a:srgbClr val="0B49CB"/>
              </a:solidFill>
              <a:latin typeface="IBM Plex Mono SemiBold"/>
              <a:ea typeface="IBM Plex Mono SemiBold"/>
              <a:cs typeface="IBM Plex Mono SemiBold"/>
              <a:sym typeface="IBM Plex Mono SemiBold"/>
            </a:endParaRPr>
          </a:p>
        </p:txBody>
      </p:sp>
      <p:sp>
        <p:nvSpPr>
          <p:cNvPr id="109" name="Google Shape;109;p4"/>
          <p:cNvSpPr txBox="1"/>
          <p:nvPr/>
        </p:nvSpPr>
        <p:spPr>
          <a:xfrm>
            <a:off x="828078" y="1530596"/>
            <a:ext cx="10530000" cy="44949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rgbClr val="292929"/>
              </a:buClr>
              <a:buSzPts val="2200"/>
              <a:buFont typeface="Arial"/>
              <a:buChar char="•"/>
            </a:pPr>
            <a:r>
              <a:rPr lang="en-US" sz="2200">
                <a:solidFill>
                  <a:srgbClr val="292929"/>
                </a:solidFill>
              </a:rPr>
              <a:t>Space travel, once a thing for only mega rich corporations and governments, has become something far more obtainable by individuals–with an average rocket costing about 165 million dollars each. However, through Elon Musk’s </a:t>
            </a:r>
            <a:r>
              <a:rPr lang="en-US" sz="2200">
                <a:solidFill>
                  <a:srgbClr val="292929"/>
                </a:solidFill>
              </a:rPr>
              <a:t>efforts</a:t>
            </a:r>
            <a:r>
              <a:rPr lang="en-US" sz="2200">
                <a:solidFill>
                  <a:srgbClr val="292929"/>
                </a:solidFill>
              </a:rPr>
              <a:t> with his company SpaceX, a trip to space can cost as low as 65 million dollars. The dramatic reduction in cost is largely tied to the reusability of Musk’s rockets. Thus, we set out to see if the rockets land consistently. If they don’t, then we expect alternate companies can still </a:t>
            </a:r>
            <a:r>
              <a:rPr lang="en-US" sz="2200">
                <a:solidFill>
                  <a:srgbClr val="292929"/>
                </a:solidFill>
              </a:rPr>
              <a:t>outbid</a:t>
            </a:r>
            <a:r>
              <a:rPr lang="en-US" sz="2200">
                <a:solidFill>
                  <a:srgbClr val="292929"/>
                </a:solidFill>
              </a:rPr>
              <a:t> SpaceX for a rocket launch.</a:t>
            </a:r>
            <a:endParaRPr/>
          </a:p>
          <a:p>
            <a:pPr indent="-228600" lvl="0" marL="228600" marR="0" rtl="0" algn="l">
              <a:lnSpc>
                <a:spcPct val="90000"/>
              </a:lnSpc>
              <a:spcBef>
                <a:spcPts val="1400"/>
              </a:spcBef>
              <a:spcAft>
                <a:spcPts val="0"/>
              </a:spcAft>
              <a:buClr>
                <a:srgbClr val="292929"/>
              </a:buClr>
              <a:buSzPts val="2200"/>
              <a:buFont typeface="Arial"/>
              <a:buChar char="•"/>
            </a:pPr>
            <a:r>
              <a:rPr lang="en-US" sz="2200">
                <a:solidFill>
                  <a:srgbClr val="292929"/>
                </a:solidFill>
              </a:rPr>
              <a:t>In this project, we set out to solve the following problems:</a:t>
            </a:r>
            <a:endParaRPr sz="2200">
              <a:solidFill>
                <a:srgbClr val="292929"/>
              </a:solidFill>
            </a:endParaRPr>
          </a:p>
          <a:p>
            <a:pPr indent="-368300" lvl="1" marL="914400" marR="0" rtl="0" algn="l">
              <a:lnSpc>
                <a:spcPct val="90000"/>
              </a:lnSpc>
              <a:spcBef>
                <a:spcPts val="1400"/>
              </a:spcBef>
              <a:spcAft>
                <a:spcPts val="0"/>
              </a:spcAft>
              <a:buClr>
                <a:srgbClr val="292929"/>
              </a:buClr>
              <a:buSzPts val="2200"/>
              <a:buChar char="○"/>
            </a:pPr>
            <a:r>
              <a:rPr lang="en-US" sz="2200">
                <a:solidFill>
                  <a:srgbClr val="292929"/>
                </a:solidFill>
              </a:rPr>
              <a:t>Can we predict how often a SpaceX rocket will land successfully?</a:t>
            </a:r>
            <a:endParaRPr sz="2200">
              <a:solidFill>
                <a:srgbClr val="292929"/>
              </a:solidFill>
            </a:endParaRPr>
          </a:p>
          <a:p>
            <a:pPr indent="-368300" lvl="1" marL="914400" marR="0" rtl="0" algn="l">
              <a:lnSpc>
                <a:spcPct val="90000"/>
              </a:lnSpc>
              <a:spcBef>
                <a:spcPts val="1400"/>
              </a:spcBef>
              <a:spcAft>
                <a:spcPts val="0"/>
              </a:spcAft>
              <a:buClr>
                <a:srgbClr val="292929"/>
              </a:buClr>
              <a:buSzPts val="2200"/>
              <a:buChar char="○"/>
            </a:pPr>
            <a:r>
              <a:rPr lang="en-US" sz="2200">
                <a:solidFill>
                  <a:srgbClr val="292929"/>
                </a:solidFill>
              </a:rPr>
              <a:t>What are the best predictors of a successful landing?</a:t>
            </a:r>
            <a:endParaRPr sz="2200">
              <a:solidFill>
                <a:srgbClr val="292929"/>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2" name="Shape 392"/>
        <p:cNvGrpSpPr/>
        <p:nvPr/>
      </p:nvGrpSpPr>
      <p:grpSpPr>
        <a:xfrm>
          <a:off x="0" y="0"/>
          <a:ext cx="0" cy="0"/>
          <a:chOff x="0" y="0"/>
          <a:chExt cx="0" cy="0"/>
        </a:xfrm>
      </p:grpSpPr>
      <p:sp>
        <p:nvSpPr>
          <p:cNvPr id="393" name="Google Shape;393;p4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94" name="Google Shape;394;p41"/>
          <p:cNvSpPr txBox="1"/>
          <p:nvPr>
            <p:ph idx="1" type="body"/>
          </p:nvPr>
        </p:nvSpPr>
        <p:spPr>
          <a:xfrm>
            <a:off x="6482350" y="1825625"/>
            <a:ext cx="4702200" cy="43515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This is a representation of the launches from all sites, the payload mass of each launch, and the success of each launch. The color of the dot indicates the specific booster version</a:t>
            </a:r>
            <a:endParaRPr sz="2200">
              <a:solidFill>
                <a:srgbClr val="292929"/>
              </a:solidFill>
            </a:endParaRPr>
          </a:p>
          <a:p>
            <a:pPr indent="-228600" lvl="0" marL="228600" marR="0" rtl="0" algn="l">
              <a:lnSpc>
                <a:spcPct val="100000"/>
              </a:lnSpc>
              <a:spcBef>
                <a:spcPts val="1400"/>
              </a:spcBef>
              <a:spcAft>
                <a:spcPts val="0"/>
              </a:spcAft>
              <a:buClr>
                <a:srgbClr val="292929"/>
              </a:buClr>
              <a:buSzPts val="2200"/>
              <a:buChar char="•"/>
            </a:pPr>
            <a:r>
              <a:rPr lang="en-US" sz="2200">
                <a:solidFill>
                  <a:srgbClr val="292929"/>
                </a:solidFill>
              </a:rPr>
              <a:t>As mentioned before the FT booster seems to be the most successful</a:t>
            </a:r>
            <a:endParaRPr sz="2200">
              <a:solidFill>
                <a:srgbClr val="292929"/>
              </a:solidFil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395" name="Google Shape;395;p4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Payload Mass and Success Rate</a:t>
            </a:r>
            <a:endParaRPr/>
          </a:p>
        </p:txBody>
      </p:sp>
      <p:pic>
        <p:nvPicPr>
          <p:cNvPr id="396" name="Google Shape;396;p41"/>
          <p:cNvPicPr preferRelativeResize="0"/>
          <p:nvPr/>
        </p:nvPicPr>
        <p:blipFill>
          <a:blip r:embed="rId4">
            <a:alphaModFix/>
          </a:blip>
          <a:stretch>
            <a:fillRect/>
          </a:stretch>
        </p:blipFill>
        <p:spPr>
          <a:xfrm>
            <a:off x="433450" y="1825625"/>
            <a:ext cx="5928276" cy="3867574"/>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0" name="Shape 400"/>
        <p:cNvGrpSpPr/>
        <p:nvPr/>
      </p:nvGrpSpPr>
      <p:grpSpPr>
        <a:xfrm>
          <a:off x="0" y="0"/>
          <a:ext cx="0" cy="0"/>
          <a:chOff x="0" y="0"/>
          <a:chExt cx="0" cy="0"/>
        </a:xfrm>
      </p:grpSpPr>
      <p:sp>
        <p:nvSpPr>
          <p:cNvPr id="401" name="Google Shape;401;p42"/>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5</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5" name="Shape 405"/>
        <p:cNvGrpSpPr/>
        <p:nvPr/>
      </p:nvGrpSpPr>
      <p:grpSpPr>
        <a:xfrm>
          <a:off x="0" y="0"/>
          <a:ext cx="0" cy="0"/>
          <a:chOff x="0" y="0"/>
          <a:chExt cx="0" cy="0"/>
        </a:xfrm>
      </p:grpSpPr>
      <p:sp>
        <p:nvSpPr>
          <p:cNvPr id="406" name="Google Shape;406;p4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07" name="Google Shape;407;p43"/>
          <p:cNvSpPr txBox="1"/>
          <p:nvPr>
            <p:ph idx="1" type="body"/>
          </p:nvPr>
        </p:nvSpPr>
        <p:spPr>
          <a:xfrm>
            <a:off x="770010" y="2082114"/>
            <a:ext cx="5325989"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Visualize the built model accuracy for all built classification models, in a bar chart</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Find which model has the highest classification accuracy</a:t>
            </a:r>
            <a:endParaRPr/>
          </a:p>
        </p:txBody>
      </p:sp>
      <p:sp>
        <p:nvSpPr>
          <p:cNvPr id="408" name="Google Shape;408;p4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Classification Accuracy</a:t>
            </a:r>
            <a:endParaRPr sz="4000">
              <a:solidFill>
                <a:srgbClr val="0B49CB"/>
              </a:solidFill>
              <a:latin typeface="IBM Plex Mono SemiBold"/>
              <a:ea typeface="IBM Plex Mono SemiBold"/>
              <a:cs typeface="IBM Plex Mono SemiBold"/>
              <a:sym typeface="IBM Plex Mono SemiBold"/>
            </a:endParaRPr>
          </a:p>
        </p:txBody>
      </p:sp>
      <p:pic>
        <p:nvPicPr>
          <p:cNvPr id="409" name="Google Shape;409;p43"/>
          <p:cNvPicPr preferRelativeResize="0"/>
          <p:nvPr/>
        </p:nvPicPr>
        <p:blipFill>
          <a:blip r:embed="rId4">
            <a:alphaModFix/>
          </a:blip>
          <a:stretch>
            <a:fillRect/>
          </a:stretch>
        </p:blipFill>
        <p:spPr>
          <a:xfrm>
            <a:off x="709974" y="1636849"/>
            <a:ext cx="5791202" cy="4256861"/>
          </a:xfrm>
          <a:prstGeom prst="rect">
            <a:avLst/>
          </a:prstGeom>
          <a:noFill/>
          <a:ln>
            <a:noFill/>
          </a:ln>
        </p:spPr>
      </p:pic>
      <p:sp>
        <p:nvSpPr>
          <p:cNvPr id="410" name="Google Shape;410;p43"/>
          <p:cNvSpPr txBox="1"/>
          <p:nvPr/>
        </p:nvSpPr>
        <p:spPr>
          <a:xfrm>
            <a:off x="7089175" y="2080525"/>
            <a:ext cx="43248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200"/>
              <a:t>Here, you can see that the Decision tree preformed the best out of all the other classification algorithms</a:t>
            </a:r>
            <a:endParaRPr sz="25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4" name="Shape 414"/>
        <p:cNvGrpSpPr/>
        <p:nvPr/>
      </p:nvGrpSpPr>
      <p:grpSpPr>
        <a:xfrm>
          <a:off x="0" y="0"/>
          <a:ext cx="0" cy="0"/>
          <a:chOff x="0" y="0"/>
          <a:chExt cx="0" cy="0"/>
        </a:xfrm>
      </p:grpSpPr>
      <p:sp>
        <p:nvSpPr>
          <p:cNvPr id="415" name="Google Shape;415;p4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16" name="Google Shape;416;p4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Confusion Matrix</a:t>
            </a:r>
            <a:endParaRPr sz="4000">
              <a:solidFill>
                <a:srgbClr val="0B49CB"/>
              </a:solidFill>
              <a:latin typeface="IBM Plex Mono SemiBold"/>
              <a:ea typeface="IBM Plex Mono SemiBold"/>
              <a:cs typeface="IBM Plex Mono SemiBold"/>
              <a:sym typeface="IBM Plex Mono SemiBold"/>
            </a:endParaRPr>
          </a:p>
        </p:txBody>
      </p:sp>
      <p:pic>
        <p:nvPicPr>
          <p:cNvPr id="417" name="Google Shape;417;p44"/>
          <p:cNvPicPr preferRelativeResize="0"/>
          <p:nvPr/>
        </p:nvPicPr>
        <p:blipFill>
          <a:blip r:embed="rId4">
            <a:alphaModFix/>
          </a:blip>
          <a:stretch>
            <a:fillRect/>
          </a:stretch>
        </p:blipFill>
        <p:spPr>
          <a:xfrm>
            <a:off x="770000" y="1779499"/>
            <a:ext cx="5362575" cy="4543425"/>
          </a:xfrm>
          <a:prstGeom prst="rect">
            <a:avLst/>
          </a:prstGeom>
          <a:noFill/>
          <a:ln>
            <a:noFill/>
          </a:ln>
        </p:spPr>
      </p:pic>
      <p:sp>
        <p:nvSpPr>
          <p:cNvPr id="418" name="Google Shape;418;p44"/>
          <p:cNvSpPr txBox="1"/>
          <p:nvPr/>
        </p:nvSpPr>
        <p:spPr>
          <a:xfrm>
            <a:off x="6491975" y="1868600"/>
            <a:ext cx="4719600" cy="25242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SzPts val="1900"/>
              <a:buChar char="●"/>
            </a:pPr>
            <a:r>
              <a:rPr lang="en-US" sz="1900"/>
              <a:t>Here is the confusion matrix of the Classification Tree. </a:t>
            </a:r>
            <a:endParaRPr sz="1900"/>
          </a:p>
          <a:p>
            <a:pPr indent="-349250" lvl="0" marL="457200" rtl="0" algn="l">
              <a:spcBef>
                <a:spcPts val="0"/>
              </a:spcBef>
              <a:spcAft>
                <a:spcPts val="0"/>
              </a:spcAft>
              <a:buSzPts val="1900"/>
              <a:buChar char="●"/>
            </a:pPr>
            <a:r>
              <a:rPr lang="en-US" sz="1900"/>
              <a:t>It performed very well at correctly classifying successful flights, but it was </a:t>
            </a:r>
            <a:r>
              <a:rPr lang="en-US" sz="1900"/>
              <a:t>just</a:t>
            </a:r>
            <a:r>
              <a:rPr lang="en-US" sz="1900"/>
              <a:t> guessing that every flight would land successfully, which was not the case</a:t>
            </a:r>
            <a:endParaRPr sz="1900"/>
          </a:p>
          <a:p>
            <a:pPr indent="0" lvl="0" marL="0" rtl="0" algn="l">
              <a:spcBef>
                <a:spcPts val="0"/>
              </a:spcBef>
              <a:spcAft>
                <a:spcPts val="0"/>
              </a:spcAft>
              <a:buNone/>
            </a:pPr>
            <a:r>
              <a:t/>
            </a:r>
            <a:endParaRPr sz="19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22" name="Shape 422"/>
        <p:cNvGrpSpPr/>
        <p:nvPr/>
      </p:nvGrpSpPr>
      <p:grpSpPr>
        <a:xfrm>
          <a:off x="0" y="0"/>
          <a:ext cx="0" cy="0"/>
          <a:chOff x="0" y="0"/>
          <a:chExt cx="0" cy="0"/>
        </a:xfrm>
      </p:grpSpPr>
      <p:sp>
        <p:nvSpPr>
          <p:cNvPr id="423" name="Google Shape;423;p4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24" name="Google Shape;424;p45"/>
          <p:cNvSpPr txBox="1"/>
          <p:nvPr>
            <p:ph idx="1" type="body"/>
          </p:nvPr>
        </p:nvSpPr>
        <p:spPr>
          <a:xfrm>
            <a:off x="770011" y="1875054"/>
            <a:ext cx="5903913"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rPr>
              <a:t>From this we can see that the algorithm that performed the best on average is the one that simply guessed every flight would land successfully!</a:t>
            </a:r>
            <a:endParaRPr/>
          </a:p>
          <a:p>
            <a:pPr indent="-368300" lvl="0" marL="457200" marR="0" rtl="0" algn="l">
              <a:lnSpc>
                <a:spcPct val="100000"/>
              </a:lnSpc>
              <a:spcBef>
                <a:spcPts val="1400"/>
              </a:spcBef>
              <a:spcAft>
                <a:spcPts val="0"/>
              </a:spcAft>
              <a:buClr>
                <a:srgbClr val="292929"/>
              </a:buClr>
              <a:buSzPts val="2200"/>
              <a:buFont typeface="Arial"/>
              <a:buChar char="•"/>
            </a:pPr>
            <a:r>
              <a:rPr lang="en-US" sz="2200">
                <a:solidFill>
                  <a:srgbClr val="292929"/>
                </a:solidFill>
              </a:rPr>
              <a:t>Especially considering what we know about how launches that occurred later in time are more likely to land successfully in general, this shows that we could trust SpaceX to offer the cheapest experience in space flight on average</a:t>
            </a:r>
            <a:endParaRPr/>
          </a:p>
          <a:p>
            <a:pPr indent="0" lvl="0" marL="457200" marR="0" rtl="0" algn="l">
              <a:lnSpc>
                <a:spcPct val="100000"/>
              </a:lnSpc>
              <a:spcBef>
                <a:spcPts val="1400"/>
              </a:spcBef>
              <a:spcAft>
                <a:spcPts val="0"/>
              </a:spcAft>
              <a:buNone/>
            </a:pPr>
            <a:r>
              <a:t/>
            </a:r>
            <a:endParaRPr/>
          </a:p>
        </p:txBody>
      </p:sp>
      <p:sp>
        <p:nvSpPr>
          <p:cNvPr id="425" name="Google Shape;425;p4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Conclusions</a:t>
            </a:r>
            <a:endParaRPr sz="4000">
              <a:solidFill>
                <a:srgbClr val="0B49CB"/>
              </a:solidFill>
              <a:latin typeface="IBM Plex Mono SemiBold"/>
              <a:ea typeface="IBM Plex Mono SemiBold"/>
              <a:cs typeface="IBM Plex Mono SemiBold"/>
              <a:sym typeface="IBM Plex Mono SemiBold"/>
            </a:endParaRPr>
          </a:p>
        </p:txBody>
      </p:sp>
      <p:pic>
        <p:nvPicPr>
          <p:cNvPr id="426" name="Google Shape;426;p45"/>
          <p:cNvPicPr preferRelativeResize="0"/>
          <p:nvPr/>
        </p:nvPicPr>
        <p:blipFill>
          <a:blip r:embed="rId4">
            <a:alphaModFix/>
          </a:blip>
          <a:stretch>
            <a:fillRect/>
          </a:stretch>
        </p:blipFill>
        <p:spPr>
          <a:xfrm>
            <a:off x="6974349" y="1673549"/>
            <a:ext cx="4483620" cy="463307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0" name="Shape 430"/>
        <p:cNvGrpSpPr/>
        <p:nvPr/>
      </p:nvGrpSpPr>
      <p:grpSpPr>
        <a:xfrm>
          <a:off x="0" y="0"/>
          <a:ext cx="0" cy="0"/>
          <a:chOff x="0" y="0"/>
          <a:chExt cx="0" cy="0"/>
        </a:xfrm>
      </p:grpSpPr>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5"/>
          <p:cNvSpPr txBox="1"/>
          <p:nvPr>
            <p:ph idx="12" type="sldNum"/>
          </p:nvPr>
        </p:nvSpPr>
        <p:spPr>
          <a:xfrm>
            <a:off x="94488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15" name="Google Shape;115;p5"/>
          <p:cNvSpPr txBox="1"/>
          <p:nvPr/>
        </p:nvSpPr>
        <p:spPr>
          <a:xfrm>
            <a:off x="765313" y="2812774"/>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0" name="Shape 120"/>
        <p:cNvGrpSpPr/>
        <p:nvPr/>
      </p:nvGrpSpPr>
      <p:grpSpPr>
        <a:xfrm>
          <a:off x="0" y="0"/>
          <a:ext cx="0" cy="0"/>
          <a:chOff x="0" y="0"/>
          <a:chExt cx="0" cy="0"/>
        </a:xfrm>
      </p:grpSpPr>
      <p:sp>
        <p:nvSpPr>
          <p:cNvPr id="121" name="Google Shape;121;p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2" name="Google Shape;122;p6"/>
          <p:cNvSpPr txBox="1"/>
          <p:nvPr/>
        </p:nvSpPr>
        <p:spPr>
          <a:xfrm>
            <a:off x="770011" y="1580808"/>
            <a:ext cx="10104817" cy="5211877"/>
          </a:xfrm>
          <a:prstGeom prst="rect">
            <a:avLst/>
          </a:prstGeom>
          <a:noFill/>
          <a:ln>
            <a:noFill/>
          </a:ln>
        </p:spPr>
        <p:txBody>
          <a:bodyPr anchorCtr="0" anchor="t" bIns="45700" lIns="91425" spcFirstLastPara="1" rIns="91425" wrap="square" tIns="45700">
            <a:normAutofit fontScale="25000" lnSpcReduction="20000"/>
          </a:bodyPr>
          <a:lstStyle/>
          <a:p>
            <a:pPr indent="0" lvl="0" marL="0" marR="0" rtl="0" algn="l">
              <a:lnSpc>
                <a:spcPct val="120000"/>
              </a:lnSpc>
              <a:spcBef>
                <a:spcPts val="0"/>
              </a:spcBef>
              <a:spcAft>
                <a:spcPts val="0"/>
              </a:spcAft>
              <a:buClr>
                <a:srgbClr val="0B49CB"/>
              </a:buClr>
              <a:buSzPct val="100000"/>
              <a:buFont typeface="Arial"/>
              <a:buNone/>
            </a:pPr>
            <a:r>
              <a:rPr lang="en-US" sz="8800">
                <a:solidFill>
                  <a:srgbClr val="0B49CB"/>
                </a:solidFill>
                <a:latin typeface="Arial"/>
                <a:ea typeface="Arial"/>
                <a:cs typeface="Arial"/>
                <a:sym typeface="Arial"/>
              </a:rPr>
              <a:t>Executive Summary</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Data collection methodology:</a:t>
            </a:r>
            <a:endParaRPr/>
          </a:p>
          <a:p>
            <a:pPr indent="-228600" lvl="1" marL="685800" marR="0" rtl="0" algn="l">
              <a:lnSpc>
                <a:spcPct val="120000"/>
              </a:lnSpc>
              <a:spcBef>
                <a:spcPts val="1400"/>
              </a:spcBef>
              <a:spcAft>
                <a:spcPts val="0"/>
              </a:spcAft>
              <a:buClr>
                <a:srgbClr val="757070"/>
              </a:buClr>
              <a:buSzPct val="100000"/>
              <a:buFont typeface="Arial"/>
              <a:buChar char="•"/>
            </a:pPr>
            <a:r>
              <a:rPr lang="en-US" sz="7600">
                <a:solidFill>
                  <a:srgbClr val="757070"/>
                </a:solidFill>
              </a:rPr>
              <a:t>Data was collected in 2 ways: web scraping and SpaceX’s REST API</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data wrangling</a:t>
            </a:r>
            <a:endParaRPr/>
          </a:p>
          <a:p>
            <a:pPr indent="-228600" lvl="1" marL="685800" marR="0" rtl="0" algn="l">
              <a:lnSpc>
                <a:spcPct val="120000"/>
              </a:lnSpc>
              <a:spcBef>
                <a:spcPts val="1400"/>
              </a:spcBef>
              <a:spcAft>
                <a:spcPts val="0"/>
              </a:spcAft>
              <a:buClr>
                <a:srgbClr val="757070"/>
              </a:buClr>
              <a:buSzPct val="100000"/>
              <a:buFont typeface="Arial"/>
              <a:buChar char="•"/>
            </a:pPr>
            <a:r>
              <a:rPr lang="en-US" sz="7600">
                <a:solidFill>
                  <a:srgbClr val="757070"/>
                </a:solidFill>
              </a:rPr>
              <a:t>Data was processed using the pandas library</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exploratory data analysis (EDA) using visualization and SQL</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interactive visual analytics using Folium and Plotly Dash</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predictive analysis using classification models</a:t>
            </a:r>
            <a:endParaRPr/>
          </a:p>
          <a:p>
            <a:pPr indent="-228600" lvl="1" marL="685800" marR="0" rtl="0" algn="l">
              <a:lnSpc>
                <a:spcPct val="120000"/>
              </a:lnSpc>
              <a:spcBef>
                <a:spcPts val="1400"/>
              </a:spcBef>
              <a:spcAft>
                <a:spcPts val="0"/>
              </a:spcAft>
              <a:buClr>
                <a:srgbClr val="757070"/>
              </a:buClr>
              <a:buSzPct val="100000"/>
              <a:buFont typeface="Arial"/>
              <a:buChar char="•"/>
            </a:pPr>
            <a:r>
              <a:rPr lang="en-US" sz="7600">
                <a:solidFill>
                  <a:srgbClr val="757070"/>
                </a:solidFill>
              </a:rPr>
              <a:t>Multiple models were </a:t>
            </a:r>
            <a:r>
              <a:rPr lang="en-US" sz="7600">
                <a:solidFill>
                  <a:srgbClr val="757070"/>
                </a:solidFill>
              </a:rPr>
              <a:t>thoroughly</a:t>
            </a:r>
            <a:r>
              <a:rPr lang="en-US" sz="7600">
                <a:solidFill>
                  <a:srgbClr val="757070"/>
                </a:solidFill>
              </a:rPr>
              <a:t> tested until the best was selected</a:t>
            </a:r>
            <a:endParaRPr/>
          </a:p>
          <a:p>
            <a:pPr indent="-88900" lvl="0" marL="228600" marR="0" rtl="0" algn="l">
              <a:lnSpc>
                <a:spcPct val="120000"/>
              </a:lnSpc>
              <a:spcBef>
                <a:spcPts val="1400"/>
              </a:spcBef>
              <a:spcAft>
                <a:spcPts val="0"/>
              </a:spcAft>
              <a:buClr>
                <a:srgbClr val="0070C0"/>
              </a:buClr>
              <a:buSzPct val="100000"/>
              <a:buFont typeface="Arial"/>
              <a:buNone/>
            </a:pPr>
            <a:r>
              <a:t/>
            </a:r>
            <a:endParaRPr sz="88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p:txBody>
      </p:sp>
      <p:sp>
        <p:nvSpPr>
          <p:cNvPr id="123" name="Google Shape;123;p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Methodology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9" name="Google Shape;129;p7"/>
          <p:cNvSpPr txBox="1"/>
          <p:nvPr>
            <p:ph idx="1" type="body"/>
          </p:nvPr>
        </p:nvSpPr>
        <p:spPr>
          <a:xfrm>
            <a:off x="770011" y="1825625"/>
            <a:ext cx="10515600"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The data was collected from the two following resources: </a:t>
            </a:r>
            <a:endParaRPr sz="2200">
              <a:solidFill>
                <a:srgbClr val="292929"/>
              </a:solidFill>
            </a:endParaRPr>
          </a:p>
          <a:p>
            <a:pPr indent="-368300" lvl="1" marL="914400" marR="0" rtl="0" algn="l">
              <a:lnSpc>
                <a:spcPct val="100000"/>
              </a:lnSpc>
              <a:spcBef>
                <a:spcPts val="1400"/>
              </a:spcBef>
              <a:spcAft>
                <a:spcPts val="0"/>
              </a:spcAft>
              <a:buClr>
                <a:srgbClr val="292929"/>
              </a:buClr>
              <a:buSzPts val="2200"/>
              <a:buChar char="○"/>
            </a:pPr>
            <a:r>
              <a:rPr lang="en-US" sz="2200">
                <a:solidFill>
                  <a:srgbClr val="292929"/>
                </a:solidFill>
              </a:rPr>
              <a:t>SpaceX’s official API</a:t>
            </a:r>
            <a:endParaRPr sz="2200">
              <a:solidFill>
                <a:srgbClr val="292929"/>
              </a:solidFill>
            </a:endParaRPr>
          </a:p>
          <a:p>
            <a:pPr indent="-368300" lvl="1" marL="914400" marR="0" rtl="0" algn="l">
              <a:lnSpc>
                <a:spcPct val="100000"/>
              </a:lnSpc>
              <a:spcBef>
                <a:spcPts val="1400"/>
              </a:spcBef>
              <a:spcAft>
                <a:spcPts val="0"/>
              </a:spcAft>
              <a:buClr>
                <a:srgbClr val="292929"/>
              </a:buClr>
              <a:buSzPts val="2200"/>
              <a:buChar char="○"/>
            </a:pPr>
            <a:r>
              <a:rPr lang="en-US" sz="2200">
                <a:solidFill>
                  <a:srgbClr val="292929"/>
                </a:solidFill>
              </a:rPr>
              <a:t>Web scraping</a:t>
            </a:r>
            <a:r>
              <a:rPr lang="en-US" sz="2200">
                <a:solidFill>
                  <a:srgbClr val="292929"/>
                </a:solidFill>
              </a:rPr>
              <a:t> Wikipedia data on launch details</a:t>
            </a:r>
            <a:endParaRPr sz="2200">
              <a:solidFill>
                <a:srgbClr val="292929"/>
              </a:solidFill>
            </a:endParaRPr>
          </a:p>
          <a:p>
            <a:pPr indent="-368300" lvl="0" marL="457200" marR="0" rtl="0" algn="l">
              <a:lnSpc>
                <a:spcPct val="100000"/>
              </a:lnSpc>
              <a:spcBef>
                <a:spcPts val="1400"/>
              </a:spcBef>
              <a:spcAft>
                <a:spcPts val="0"/>
              </a:spcAft>
              <a:buClr>
                <a:srgbClr val="292929"/>
              </a:buClr>
              <a:buSzPts val="2200"/>
              <a:buChar char="•"/>
            </a:pPr>
            <a:r>
              <a:rPr lang="en-US" sz="2200">
                <a:solidFill>
                  <a:srgbClr val="292929"/>
                </a:solidFill>
              </a:rPr>
              <a:t>Through combining these two resources we were able to gather sufficient data to </a:t>
            </a:r>
            <a:r>
              <a:rPr lang="en-US" sz="2200">
                <a:solidFill>
                  <a:srgbClr val="292929"/>
                </a:solidFill>
              </a:rPr>
              <a:t>accurately</a:t>
            </a:r>
            <a:r>
              <a:rPr lang="en-US" sz="2200">
                <a:solidFill>
                  <a:srgbClr val="292929"/>
                </a:solidFill>
              </a:rPr>
              <a:t> predict the landing state of the rockets</a:t>
            </a:r>
            <a:endParaRPr sz="2200">
              <a:solidFill>
                <a:srgbClr val="292929"/>
              </a:solidFill>
            </a:endParaRPr>
          </a:p>
          <a:p>
            <a:pPr indent="0" lvl="0" marL="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
        <p:nvSpPr>
          <p:cNvPr id="130" name="Google Shape;130;p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4" name="Shape 134"/>
        <p:cNvGrpSpPr/>
        <p:nvPr/>
      </p:nvGrpSpPr>
      <p:grpSpPr>
        <a:xfrm>
          <a:off x="0" y="0"/>
          <a:ext cx="0" cy="0"/>
          <a:chOff x="0" y="0"/>
          <a:chExt cx="0" cy="0"/>
        </a:xfrm>
      </p:grpSpPr>
      <p:sp>
        <p:nvSpPr>
          <p:cNvPr id="135" name="Google Shape;135;p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36" name="Google Shape;136;p8"/>
          <p:cNvSpPr txBox="1"/>
          <p:nvPr>
            <p:ph idx="1" type="body"/>
          </p:nvPr>
        </p:nvSpPr>
        <p:spPr>
          <a:xfrm>
            <a:off x="820738" y="1800225"/>
            <a:ext cx="4640263" cy="4225925"/>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rPr>
              <a:t>Much of the data came from the SpaceX official API. This resource provided reliable data on every launch. The data was filtered for those pertaining to the Falcon 9 rockets, and more can be found on the specifics at the following link:</a:t>
            </a:r>
            <a:endParaRPr sz="2200">
              <a:solidFill>
                <a:srgbClr val="292929"/>
              </a:solidFill>
            </a:endParaRPr>
          </a:p>
          <a:p>
            <a:pPr indent="-266700" lvl="0" marL="228600" marR="0" rtl="0" algn="l">
              <a:lnSpc>
                <a:spcPct val="100000"/>
              </a:lnSpc>
              <a:spcBef>
                <a:spcPts val="0"/>
              </a:spcBef>
              <a:spcAft>
                <a:spcPts val="0"/>
              </a:spcAft>
              <a:buClr>
                <a:schemeClr val="dk1"/>
              </a:buClr>
              <a:buSzPts val="2800"/>
              <a:buFont typeface="Calibri"/>
              <a:buChar char="•"/>
            </a:pPr>
            <a:r>
              <a:rPr lang="en-US" sz="2200">
                <a:solidFill>
                  <a:srgbClr val="292929"/>
                </a:solidFill>
              </a:rPr>
              <a:t>https://github.com/Ddotsam/IBM-Certification/blob/main/ds_capstone/work_books/collect-data-api.ipynb</a:t>
            </a:r>
            <a:endParaRPr sz="2200">
              <a:solidFill>
                <a:srgbClr val="292929"/>
              </a:solidFill>
            </a:endParaRPr>
          </a:p>
        </p:txBody>
      </p:sp>
      <p:sp>
        <p:nvSpPr>
          <p:cNvPr id="137" name="Google Shape;137;p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SpaceX API</a:t>
            </a:r>
            <a:endParaRPr/>
          </a:p>
        </p:txBody>
      </p:sp>
      <p:pic>
        <p:nvPicPr>
          <p:cNvPr id="138" name="Google Shape;138;p8"/>
          <p:cNvPicPr preferRelativeResize="0"/>
          <p:nvPr/>
        </p:nvPicPr>
        <p:blipFill>
          <a:blip r:embed="rId4">
            <a:alphaModFix/>
          </a:blip>
          <a:stretch>
            <a:fillRect/>
          </a:stretch>
        </p:blipFill>
        <p:spPr>
          <a:xfrm>
            <a:off x="5461000" y="1686450"/>
            <a:ext cx="6153301" cy="42259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2" name="Shape 142"/>
        <p:cNvGrpSpPr/>
        <p:nvPr/>
      </p:nvGrpSpPr>
      <p:grpSpPr>
        <a:xfrm>
          <a:off x="0" y="0"/>
          <a:ext cx="0" cy="0"/>
          <a:chOff x="0" y="0"/>
          <a:chExt cx="0" cy="0"/>
        </a:xfrm>
      </p:grpSpPr>
      <p:sp>
        <p:nvSpPr>
          <p:cNvPr id="143" name="Google Shape;143;p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44" name="Google Shape;144;p9"/>
          <p:cNvSpPr txBox="1"/>
          <p:nvPr>
            <p:ph idx="1" type="body"/>
          </p:nvPr>
        </p:nvSpPr>
        <p:spPr>
          <a:xfrm>
            <a:off x="922400" y="1792300"/>
            <a:ext cx="4307700" cy="38115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rPr>
              <a:t>Some data was also scraped from wikipedia using BeautifulSoup in Python. This data was </a:t>
            </a:r>
            <a:r>
              <a:rPr lang="en-US" sz="2200">
                <a:solidFill>
                  <a:srgbClr val="292929"/>
                </a:solidFill>
              </a:rPr>
              <a:t>rigorously</a:t>
            </a:r>
            <a:r>
              <a:rPr lang="en-US" sz="2200">
                <a:solidFill>
                  <a:srgbClr val="292929"/>
                </a:solidFill>
              </a:rPr>
              <a:t> searched to ensure </a:t>
            </a:r>
            <a:r>
              <a:rPr lang="en-US" sz="2200">
                <a:solidFill>
                  <a:srgbClr val="292929"/>
                </a:solidFill>
              </a:rPr>
              <a:t>validity</a:t>
            </a:r>
            <a:r>
              <a:rPr lang="en-US" sz="2200">
                <a:solidFill>
                  <a:srgbClr val="292929"/>
                </a:solidFill>
              </a:rPr>
              <a:t>, and it was found to be accurate in all ways pertaining to this project. More on the </a:t>
            </a:r>
            <a:r>
              <a:rPr lang="en-US" sz="2200">
                <a:solidFill>
                  <a:srgbClr val="292929"/>
                </a:solidFill>
              </a:rPr>
              <a:t>specific ifcs</a:t>
            </a:r>
            <a:r>
              <a:rPr lang="en-US" sz="2200">
                <a:solidFill>
                  <a:srgbClr val="292929"/>
                </a:solidFill>
              </a:rPr>
              <a:t> can be found at the link below:</a:t>
            </a:r>
            <a:endParaRPr sz="2200">
              <a:solidFill>
                <a:srgbClr val="292929"/>
              </a:solidFill>
            </a:endParaRPr>
          </a:p>
          <a:p>
            <a:pPr indent="-228600" lvl="0" marL="228600" marR="0" rtl="0" algn="l">
              <a:lnSpc>
                <a:spcPct val="100000"/>
              </a:lnSpc>
              <a:spcBef>
                <a:spcPts val="0"/>
              </a:spcBef>
              <a:spcAft>
                <a:spcPts val="0"/>
              </a:spcAft>
              <a:buClr>
                <a:srgbClr val="292929"/>
              </a:buClr>
              <a:buSzPts val="2200"/>
              <a:buChar char="•"/>
            </a:pPr>
            <a:r>
              <a:rPr lang="en-US" sz="2200">
                <a:solidFill>
                  <a:srgbClr val="292929"/>
                </a:solidFill>
              </a:rPr>
              <a:t>https://github.com/Ddotsam/IBM-Certification/blob/main/ds_capstone/work_books/collect-data-webscrape.ipynb</a:t>
            </a:r>
            <a:endParaRPr sz="2200">
              <a:solidFill>
                <a:srgbClr val="292929"/>
              </a:solidFill>
            </a:endParaRPr>
          </a:p>
        </p:txBody>
      </p:sp>
      <p:sp>
        <p:nvSpPr>
          <p:cNvPr id="145" name="Google Shape;145;p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05493"/>
              </a:buClr>
              <a:buSzPct val="100000"/>
              <a:buFont typeface="IBM Plex Mono SemiBold"/>
              <a:buNone/>
            </a:pPr>
            <a:r>
              <a:t/>
            </a:r>
            <a:endParaRPr sz="4000">
              <a:solidFill>
                <a:srgbClr val="1C7DDB"/>
              </a:solidFill>
              <a:latin typeface="Arial"/>
              <a:ea typeface="Arial"/>
              <a:cs typeface="Arial"/>
              <a:sym typeface="Arial"/>
            </a:endParaRPr>
          </a:p>
        </p:txBody>
      </p:sp>
      <p:sp>
        <p:nvSpPr>
          <p:cNvPr id="146" name="Google Shape;146;p9"/>
          <p:cNvSpPr txBox="1"/>
          <p:nvPr/>
        </p:nvSpPr>
        <p:spPr>
          <a:xfrm>
            <a:off x="922411" y="6910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Scraping</a:t>
            </a:r>
            <a:endParaRPr sz="4000">
              <a:solidFill>
                <a:srgbClr val="0B49CB"/>
              </a:solidFill>
              <a:latin typeface="IBM Plex Mono SemiBold"/>
              <a:ea typeface="IBM Plex Mono SemiBold"/>
              <a:cs typeface="IBM Plex Mono SemiBold"/>
              <a:sym typeface="IBM Plex Mono SemiBold"/>
            </a:endParaRPr>
          </a:p>
        </p:txBody>
      </p:sp>
      <p:sp>
        <p:nvSpPr>
          <p:cNvPr id="147" name="Google Shape;147;p9"/>
          <p:cNvSpPr txBox="1"/>
          <p:nvPr/>
        </p:nvSpPr>
        <p:spPr>
          <a:xfrm>
            <a:off x="5910262" y="1792288"/>
            <a:ext cx="5461000" cy="4206875"/>
          </a:xfrm>
          <a:prstGeom prst="rect">
            <a:avLst/>
          </a:prstGeom>
          <a:noFill/>
          <a:ln cap="flat" cmpd="sng" w="9525">
            <a:solidFill>
              <a:srgbClr val="0B49CB"/>
            </a:solidFill>
            <a:prstDash val="dash"/>
            <a:round/>
            <a:headEnd len="sm" w="sm" type="none"/>
            <a:tailEnd len="sm" w="sm" type="none"/>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a:p>
            <a:pPr indent="0" lvl="0" marL="0" marR="0" rtl="0" algn="l">
              <a:lnSpc>
                <a:spcPct val="90000"/>
              </a:lnSpc>
              <a:spcBef>
                <a:spcPts val="1000"/>
              </a:spcBef>
              <a:spcAft>
                <a:spcPts val="0"/>
              </a:spcAft>
              <a:buClr>
                <a:srgbClr val="1C7DDB"/>
              </a:buClr>
              <a:buSzPts val="2200"/>
              <a:buFont typeface="Arial"/>
              <a:buNone/>
            </a:pPr>
            <a:r>
              <a:rPr lang="en-US" sz="2200">
                <a:solidFill>
                  <a:srgbClr val="1C7DDB"/>
                </a:solidFill>
                <a:latin typeface="Arial"/>
                <a:ea typeface="Arial"/>
                <a:cs typeface="Arial"/>
                <a:sym typeface="Arial"/>
              </a:rPr>
              <a:t>Place your flowchart of web scraping here</a:t>
            </a:r>
            <a:endParaRPr sz="2800">
              <a:solidFill>
                <a:schemeClr val="dk1"/>
              </a:solidFill>
              <a:latin typeface="Calibri"/>
              <a:ea typeface="Calibri"/>
              <a:cs typeface="Calibri"/>
              <a:sym typeface="Calibri"/>
            </a:endParaRPr>
          </a:p>
        </p:txBody>
      </p:sp>
      <p:pic>
        <p:nvPicPr>
          <p:cNvPr id="148" name="Google Shape;148;p9"/>
          <p:cNvPicPr preferRelativeResize="0"/>
          <p:nvPr/>
        </p:nvPicPr>
        <p:blipFill>
          <a:blip r:embed="rId4">
            <a:alphaModFix/>
          </a:blip>
          <a:stretch>
            <a:fillRect/>
          </a:stretch>
        </p:blipFill>
        <p:spPr>
          <a:xfrm>
            <a:off x="5910250" y="1792300"/>
            <a:ext cx="5461000" cy="42068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